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3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4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0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notesSlides/notesSlide11.xml" ContentType="application/vnd.openxmlformats-officedocument.presentationml.notesSlid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14.xml" ContentType="application/vnd.openxmlformats-officedocument.drawingml.chart+xml"/>
  <Override PartName="/ppt/drawings/drawing5.xml" ContentType="application/vnd.openxmlformats-officedocument.drawingml.chartshape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5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handoutMasterIdLst>
    <p:handoutMasterId r:id="rId25"/>
  </p:handoutMasterIdLst>
  <p:sldIdLst>
    <p:sldId id="256" r:id="rId2"/>
    <p:sldId id="260" r:id="rId3"/>
    <p:sldId id="465" r:id="rId4"/>
    <p:sldId id="481" r:id="rId5"/>
    <p:sldId id="480" r:id="rId6"/>
    <p:sldId id="484" r:id="rId7"/>
    <p:sldId id="466" r:id="rId8"/>
    <p:sldId id="467" r:id="rId9"/>
    <p:sldId id="497" r:id="rId10"/>
    <p:sldId id="503" r:id="rId11"/>
    <p:sldId id="496" r:id="rId12"/>
    <p:sldId id="510" r:id="rId13"/>
    <p:sldId id="498" r:id="rId14"/>
    <p:sldId id="502" r:id="rId15"/>
    <p:sldId id="486" r:id="rId16"/>
    <p:sldId id="487" r:id="rId17"/>
    <p:sldId id="507" r:id="rId18"/>
    <p:sldId id="488" r:id="rId19"/>
    <p:sldId id="505" r:id="rId20"/>
    <p:sldId id="500" r:id="rId21"/>
    <p:sldId id="501" r:id="rId22"/>
    <p:sldId id="512" r:id="rId23"/>
  </p:sldIdLst>
  <p:sldSz cx="9144000" cy="6858000" type="screen4x3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AECE"/>
    <a:srgbClr val="AFC3C2"/>
    <a:srgbClr val="F58229"/>
    <a:srgbClr val="333B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66" autoAdjust="0"/>
    <p:restoredTop sz="88821" autoAdjust="0"/>
  </p:normalViewPr>
  <p:slideViewPr>
    <p:cSldViewPr snapToGrid="0">
      <p:cViewPr varScale="1">
        <p:scale>
          <a:sx n="103" d="100"/>
          <a:sy n="103" d="100"/>
        </p:scale>
        <p:origin x="16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9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2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1006_&#44060;&#48324;&#51452;&#49885;&#50741;&#49496;&#51333;&#47785;&#48324;&#44144;&#47000;&#47049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1006_&#44060;&#48324;&#51452;&#49885;&#50741;&#49496;&#51333;&#47785;&#48324;&#44144;&#47000;&#47049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ropbox\&#50857;&#50669;\&#51452;&#49885;&#50741;&#49496;\2023\&#50741;&#49496;&#51060;&#47200;&#44032;&#48516;&#49437;.xlsm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GoodApp\NOPSPro\NOPSPro\Files\Download\&#50696;&#53441;&#44208;&#51228;&#50896;_&#51452;&#49885;%20&#53804;&#51088;&#51088;%20&#49688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2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2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ropbox\&#50857;&#50669;\&#51452;&#49885;&#50741;&#49496;\2023\20230921_&#44060;&#48324;&#51452;&#49885;&#50741;&#49496;&#44144;&#47000;&#47049;_&#51089;&#50629;2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518881568375382E-2"/>
          <c:y val="0.10695610965296004"/>
          <c:w val="0.87137198759246004"/>
          <c:h val="0.78009953056943138"/>
        </c:manualLayout>
      </c:layout>
      <c:lineChart>
        <c:grouping val="standard"/>
        <c:varyColors val="0"/>
        <c:ser>
          <c:idx val="0"/>
          <c:order val="0"/>
          <c:tx>
            <c:strRef>
              <c:f>옵션_그래프!$J$1</c:f>
              <c:strCache>
                <c:ptCount val="1"/>
                <c:pt idx="0">
                  <c:v>개별주식(좌축)</c:v>
                </c:pt>
              </c:strCache>
            </c:strRef>
          </c:tx>
          <c:spPr>
            <a:ln w="19050" cap="rnd" cmpd="sng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옵션_그래프!$F$15:$F$118</c:f>
              <c:numCache>
                <c:formatCode>m/d/yyyy</c:formatCode>
                <c:ptCount val="104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44895</c:v>
                </c:pt>
                <c:pt idx="95">
                  <c:v>44926</c:v>
                </c:pt>
                <c:pt idx="96">
                  <c:v>44957</c:v>
                </c:pt>
                <c:pt idx="97">
                  <c:v>44985</c:v>
                </c:pt>
                <c:pt idx="98">
                  <c:v>45016</c:v>
                </c:pt>
                <c:pt idx="99">
                  <c:v>45046</c:v>
                </c:pt>
                <c:pt idx="100">
                  <c:v>45077</c:v>
                </c:pt>
                <c:pt idx="101">
                  <c:v>45107</c:v>
                </c:pt>
                <c:pt idx="102">
                  <c:v>45138</c:v>
                </c:pt>
                <c:pt idx="103">
                  <c:v>45169</c:v>
                </c:pt>
              </c:numCache>
            </c:numRef>
          </c:cat>
          <c:val>
            <c:numRef>
              <c:f>옵션_그래프!$J$15:$J$118</c:f>
              <c:numCache>
                <c:formatCode>_-* #,##0.00000_-;\-* #,##0.00000_-;_-* "-"_-;_-@_-</c:formatCode>
                <c:ptCount val="104"/>
                <c:pt idx="0">
                  <c:v>2.3161000000000001E-2</c:v>
                </c:pt>
                <c:pt idx="1">
                  <c:v>2.6012E-2</c:v>
                </c:pt>
                <c:pt idx="2">
                  <c:v>2.3524E-2</c:v>
                </c:pt>
                <c:pt idx="3">
                  <c:v>2.2867999999999999E-2</c:v>
                </c:pt>
                <c:pt idx="4">
                  <c:v>2.0598000000000002E-2</c:v>
                </c:pt>
                <c:pt idx="5">
                  <c:v>2.3206000000000001E-2</c:v>
                </c:pt>
                <c:pt idx="6" formatCode="_-* #,##0.0_-;\-* #,##0.0_-;_-* &quot;-&quot;_-;_-@_-">
                  <c:v>2.4688000000000002E-2</c:v>
                </c:pt>
                <c:pt idx="7" formatCode="_-* #,##0.0_-;\-* #,##0.0_-;_-* &quot;-&quot;_-;_-@_-">
                  <c:v>6.4382999999999996E-2</c:v>
                </c:pt>
                <c:pt idx="8" formatCode="_-* #,##0.0_-;\-* #,##0.0_-;_-* &quot;-&quot;_-;_-@_-">
                  <c:v>7.9834000000000002E-2</c:v>
                </c:pt>
                <c:pt idx="9" formatCode="_-* #,##0.0_-;\-* #,##0.0_-;_-* &quot;-&quot;_-;_-@_-">
                  <c:v>0.123948</c:v>
                </c:pt>
                <c:pt idx="10" formatCode="_-* #,##0.0_-;\-* #,##0.0_-;_-* &quot;-&quot;_-;_-@_-">
                  <c:v>0.19833899999999999</c:v>
                </c:pt>
                <c:pt idx="11" formatCode="_-* #,##0.0_-;\-* #,##0.0_-;_-* &quot;-&quot;_-;_-@_-">
                  <c:v>0.112182</c:v>
                </c:pt>
                <c:pt idx="12" formatCode="_-* #,##0.0_-;\-* #,##0.0_-;_-* &quot;-&quot;_-;_-@_-">
                  <c:v>5.6920999999999999E-2</c:v>
                </c:pt>
                <c:pt idx="13" formatCode="_-* #,##0.0_-;\-* #,##0.0_-;_-* &quot;-&quot;_-;_-@_-">
                  <c:v>0.16653000000000001</c:v>
                </c:pt>
                <c:pt idx="14" formatCode="_-* #,##0.0_-;\-* #,##0.0_-;_-* &quot;-&quot;_-;_-@_-">
                  <c:v>0.102564</c:v>
                </c:pt>
                <c:pt idx="15" formatCode="_-* #,##0.0_-;\-* #,##0.0_-;_-* &quot;-&quot;_-;_-@_-">
                  <c:v>0.55048799999999998</c:v>
                </c:pt>
                <c:pt idx="16" formatCode="_-* #,##0.0_-;\-* #,##0.0_-;_-* &quot;-&quot;_-;_-@_-">
                  <c:v>1.123297</c:v>
                </c:pt>
                <c:pt idx="17" formatCode="_-* #,##0.0_-;\-* #,##0.0_-;_-* &quot;-&quot;_-;_-@_-">
                  <c:v>1.0113179999999999</c:v>
                </c:pt>
                <c:pt idx="18" formatCode="_-* #,##0.0_-;\-* #,##0.0_-;_-* &quot;-&quot;_-;_-@_-">
                  <c:v>1.177546</c:v>
                </c:pt>
                <c:pt idx="19" formatCode="_-* #,##0.0_-;\-* #,##0.0_-;_-* &quot;-&quot;_-;_-@_-">
                  <c:v>2.015857</c:v>
                </c:pt>
                <c:pt idx="20" formatCode="_-* #,##0.0_-;\-* #,##0.0_-;_-* &quot;-&quot;_-;_-@_-">
                  <c:v>1.3930610000000001</c:v>
                </c:pt>
                <c:pt idx="21" formatCode="_-* #,##0.0_-;\-* #,##0.0_-;_-* &quot;-&quot;_-;_-@_-">
                  <c:v>1.5290459999999999</c:v>
                </c:pt>
                <c:pt idx="22" formatCode="_-* #,##0.0_-;\-* #,##0.0_-;_-* &quot;-&quot;_-;_-@_-">
                  <c:v>1.369372</c:v>
                </c:pt>
                <c:pt idx="23" formatCode="_-* #,##0.0_-;\-* #,##0.0_-;_-* &quot;-&quot;_-;_-@_-">
                  <c:v>1.0686720000000001</c:v>
                </c:pt>
                <c:pt idx="24" formatCode="_-* #,##0.0_-;\-* #,##0.0_-;_-* &quot;-&quot;_-;_-@_-">
                  <c:v>1.055776</c:v>
                </c:pt>
                <c:pt idx="25" formatCode="_-* #,##0.0_-;\-* #,##0.0_-;_-* &quot;-&quot;_-;_-@_-">
                  <c:v>0.90389299999999995</c:v>
                </c:pt>
                <c:pt idx="26" formatCode="_-* #,##0.0_-;\-* #,##0.0_-;_-* &quot;-&quot;_-;_-@_-">
                  <c:v>1.0517049999999999</c:v>
                </c:pt>
                <c:pt idx="27" formatCode="_-* #,##0.0_-;\-* #,##0.0_-;_-* &quot;-&quot;_-;_-@_-">
                  <c:v>0.94097699999999995</c:v>
                </c:pt>
                <c:pt idx="28" formatCode="_-* #,##0.0_-;\-* #,##0.0_-;_-* &quot;-&quot;_-;_-@_-">
                  <c:v>0.89398599999999995</c:v>
                </c:pt>
                <c:pt idx="29" formatCode="_-* #,##0.0_-;\-* #,##0.0_-;_-* &quot;-&quot;_-;_-@_-">
                  <c:v>1.1392139999999999</c:v>
                </c:pt>
                <c:pt idx="30" formatCode="_-* #,##0.0_-;\-* #,##0.0_-;_-* &quot;-&quot;_-;_-@_-">
                  <c:v>2.0107409999999999</c:v>
                </c:pt>
                <c:pt idx="31" formatCode="_-* #,##0.0_-;\-* #,##0.0_-;_-* &quot;-&quot;_-;_-@_-">
                  <c:v>1.77329</c:v>
                </c:pt>
                <c:pt idx="32" formatCode="_-* #,##0.0_-;\-* #,##0.0_-;_-* &quot;-&quot;_-;_-@_-">
                  <c:v>1.9135489999999999</c:v>
                </c:pt>
                <c:pt idx="33" formatCode="_-* #,##0.0_-;\-* #,##0.0_-;_-* &quot;-&quot;_-;_-@_-">
                  <c:v>1.573345</c:v>
                </c:pt>
                <c:pt idx="34" formatCode="_-* #,##0.0_-;\-* #,##0.0_-;_-* &quot;-&quot;_-;_-@_-">
                  <c:v>2.3364950000000002</c:v>
                </c:pt>
                <c:pt idx="35" formatCode="_-* #,##0.0_-;\-* #,##0.0_-;_-* &quot;-&quot;_-;_-@_-">
                  <c:v>2.0812599999999999</c:v>
                </c:pt>
                <c:pt idx="36" formatCode="_-* #,##0.0_-;\-* #,##0.0_-;_-* &quot;-&quot;_-;_-@_-">
                  <c:v>1.893921</c:v>
                </c:pt>
                <c:pt idx="37" formatCode="_-* #,##0.0_-;\-* #,##0.0_-;_-* &quot;-&quot;_-;_-@_-">
                  <c:v>1.270086</c:v>
                </c:pt>
                <c:pt idx="38" formatCode="_-* #,##0.0_-;\-* #,##0.0_-;_-* &quot;-&quot;_-;_-@_-">
                  <c:v>1.1378109999999999</c:v>
                </c:pt>
                <c:pt idx="39" formatCode="_-* #,##0.0_-;\-* #,##0.0_-;_-* &quot;-&quot;_-;_-@_-">
                  <c:v>1.6236330000000001</c:v>
                </c:pt>
                <c:pt idx="40" formatCode="_-* #,##0.0_-;\-* #,##0.0_-;_-* &quot;-&quot;_-;_-@_-">
                  <c:v>1.6569149999999999</c:v>
                </c:pt>
                <c:pt idx="41" formatCode="_-* #,##0.0_-;\-* #,##0.0_-;_-* &quot;-&quot;_-;_-@_-">
                  <c:v>2.1030929999999999</c:v>
                </c:pt>
                <c:pt idx="42" formatCode="_-* #,##0.0_-;\-* #,##0.0_-;_-* &quot;-&quot;_-;_-@_-">
                  <c:v>1.9661770000000001</c:v>
                </c:pt>
                <c:pt idx="43" formatCode="_-* #,##0.0_-;\-* #,##0.0_-;_-* &quot;-&quot;_-;_-@_-">
                  <c:v>1.5869489999999999</c:v>
                </c:pt>
                <c:pt idx="44" formatCode="_-* #,##0.0_-;\-* #,##0.0_-;_-* &quot;-&quot;_-;_-@_-">
                  <c:v>1.4898469999999999</c:v>
                </c:pt>
                <c:pt idx="45" formatCode="_-* #,##0.0_-;\-* #,##0.0_-;_-* &quot;-&quot;_-;_-@_-">
                  <c:v>1.709373</c:v>
                </c:pt>
                <c:pt idx="46" formatCode="_-* #,##0.0_-;\-* #,##0.0_-;_-* &quot;-&quot;_-;_-@_-">
                  <c:v>1.1657280000000001</c:v>
                </c:pt>
                <c:pt idx="47" formatCode="_-* #,##0.0_-;\-* #,##0.0_-;_-* &quot;-&quot;_-;_-@_-">
                  <c:v>1.1400520000000001</c:v>
                </c:pt>
                <c:pt idx="48" formatCode="_-* #,##0.0_-;\-* #,##0.0_-;_-* &quot;-&quot;_-;_-@_-">
                  <c:v>1.345326</c:v>
                </c:pt>
                <c:pt idx="49" formatCode="_-* #,##0.0_-;\-* #,##0.0_-;_-* &quot;-&quot;_-;_-@_-">
                  <c:v>1.7542390000000001</c:v>
                </c:pt>
                <c:pt idx="50" formatCode="_-* #,##0.0_-;\-* #,##0.0_-;_-* &quot;-&quot;_-;_-@_-">
                  <c:v>2.7468050000000002</c:v>
                </c:pt>
                <c:pt idx="51" formatCode="_-* #,##0.0_-;\-* #,##0.0_-;_-* &quot;-&quot;_-;_-@_-">
                  <c:v>2.2530939999999999</c:v>
                </c:pt>
                <c:pt idx="52" formatCode="_-* #,##0.0_-;\-* #,##0.0_-;_-* &quot;-&quot;_-;_-@_-">
                  <c:v>1.821332</c:v>
                </c:pt>
                <c:pt idx="53" formatCode="_-* #,##0.0_-;\-* #,##0.0_-;_-* &quot;-&quot;_-;_-@_-">
                  <c:v>1.7924530000000001</c:v>
                </c:pt>
                <c:pt idx="54" formatCode="_-* #,##0.0_-;\-* #,##0.0_-;_-* &quot;-&quot;_-;_-@_-">
                  <c:v>2.7698990000000001</c:v>
                </c:pt>
                <c:pt idx="55" formatCode="_-* #,##0.0_-;\-* #,##0.0_-;_-* &quot;-&quot;_-;_-@_-">
                  <c:v>2.1536279999999999</c:v>
                </c:pt>
                <c:pt idx="56" formatCode="_-* #,##0.0_-;\-* #,##0.0_-;_-* &quot;-&quot;_-;_-@_-">
                  <c:v>1.498626</c:v>
                </c:pt>
                <c:pt idx="57" formatCode="_-* #,##0.0_-;\-* #,##0.0_-;_-* &quot;-&quot;_-;_-@_-">
                  <c:v>1.7948090000000001</c:v>
                </c:pt>
                <c:pt idx="58" formatCode="_-* #,##0.0_-;\-* #,##0.0_-;_-* &quot;-&quot;_-;_-@_-">
                  <c:v>2.044959</c:v>
                </c:pt>
                <c:pt idx="59" formatCode="_-* #,##0.0_-;\-* #,##0.0_-;_-* &quot;-&quot;_-;_-@_-">
                  <c:v>2.5744630000000002</c:v>
                </c:pt>
                <c:pt idx="60" formatCode="_-* #,##0.0_-;\-* #,##0.0_-;_-* &quot;-&quot;_-;_-@_-">
                  <c:v>1.355116</c:v>
                </c:pt>
                <c:pt idx="61" formatCode="_-* #,##0.0_-;\-* #,##0.0_-;_-* &quot;-&quot;_-;_-@_-">
                  <c:v>1.5675380000000001</c:v>
                </c:pt>
                <c:pt idx="62" formatCode="_-* #,##0.0_-;\-* #,##0.0_-;_-* &quot;-&quot;_-;_-@_-">
                  <c:v>0.86995400000000001</c:v>
                </c:pt>
                <c:pt idx="63" formatCode="_-* #,##0.0_-;\-* #,##0.0_-;_-* &quot;-&quot;_-;_-@_-">
                  <c:v>0.185673</c:v>
                </c:pt>
                <c:pt idx="64" formatCode="_-* #,##0.0_-;\-* #,##0.0_-;_-* &quot;-&quot;_-;_-@_-">
                  <c:v>8.6702000000000001E-2</c:v>
                </c:pt>
                <c:pt idx="65" formatCode="_-* #,##0.0_-;\-* #,##0.0_-;_-* &quot;-&quot;_-;_-@_-">
                  <c:v>6.2726000000000004E-2</c:v>
                </c:pt>
                <c:pt idx="66" formatCode="_-* #,##0.0_-;\-* #,##0.0_-;_-* &quot;-&quot;_-;_-@_-">
                  <c:v>8.9841000000000004E-2</c:v>
                </c:pt>
                <c:pt idx="67" formatCode="_-* #,##0.0_-;\-* #,##0.0_-;_-* &quot;-&quot;_-;_-@_-">
                  <c:v>0.104569</c:v>
                </c:pt>
                <c:pt idx="68" formatCode="_-* #,##0.0_-;\-* #,##0.0_-;_-* &quot;-&quot;_-;_-@_-">
                  <c:v>0.102022</c:v>
                </c:pt>
                <c:pt idx="69" formatCode="_-* #,##0.0_-;\-* #,##0.0_-;_-* &quot;-&quot;_-;_-@_-">
                  <c:v>5.9261000000000001E-2</c:v>
                </c:pt>
                <c:pt idx="70" formatCode="_-* #,##0.0_-;\-* #,##0.0_-;_-* &quot;-&quot;_-;_-@_-">
                  <c:v>7.7262999999999998E-2</c:v>
                </c:pt>
                <c:pt idx="71" formatCode="_-* #,##0.0_-;\-* #,##0.0_-;_-* &quot;-&quot;_-;_-@_-">
                  <c:v>7.4786000000000005E-2</c:v>
                </c:pt>
                <c:pt idx="72" formatCode="_-* #,##0.0_-;\-* #,##0.0_-;_-* &quot;-&quot;_-;_-@_-">
                  <c:v>0.124309</c:v>
                </c:pt>
                <c:pt idx="73" formatCode="_-* #,##0.0_-;\-* #,##0.0_-;_-* &quot;-&quot;_-;_-@_-">
                  <c:v>9.1424000000000005E-2</c:v>
                </c:pt>
                <c:pt idx="74" formatCode="_-* #,##0.0_-;\-* #,##0.0_-;_-* &quot;-&quot;_-;_-@_-">
                  <c:v>6.7311999999999997E-2</c:v>
                </c:pt>
                <c:pt idx="75" formatCode="_-* #,##0.0_-;\-* #,##0.0_-;_-* &quot;-&quot;_-;_-@_-">
                  <c:v>0.147171</c:v>
                </c:pt>
                <c:pt idx="76" formatCode="_-* #,##0.0_-;\-* #,##0.0_-;_-* &quot;-&quot;_-;_-@_-">
                  <c:v>1.2494620000000001</c:v>
                </c:pt>
                <c:pt idx="77" formatCode="_-* #,##0.0_-;\-* #,##0.0_-;_-* &quot;-&quot;_-;_-@_-">
                  <c:v>2.7796400000000001</c:v>
                </c:pt>
                <c:pt idx="78" formatCode="_-* #,##0.0_-;\-* #,##0.0_-;_-* &quot;-&quot;_-;_-@_-">
                  <c:v>1.944159</c:v>
                </c:pt>
                <c:pt idx="79" formatCode="_-* #,##0.0_-;\-* #,##0.0_-;_-* &quot;-&quot;_-;_-@_-">
                  <c:v>2.4385949999999998</c:v>
                </c:pt>
                <c:pt idx="80" formatCode="_-* #,##0.0_-;\-* #,##0.0_-;_-* &quot;-&quot;_-;_-@_-">
                  <c:v>1.8974899999999999</c:v>
                </c:pt>
                <c:pt idx="81" formatCode="_-* #,##0.0_-;\-* #,##0.0_-;_-* &quot;-&quot;_-;_-@_-">
                  <c:v>2.8164739999999999</c:v>
                </c:pt>
                <c:pt idx="82" formatCode="_-* #,##0.0_-;\-* #,##0.0_-;_-* &quot;-&quot;_-;_-@_-">
                  <c:v>3.012931</c:v>
                </c:pt>
                <c:pt idx="83" formatCode="_-* #,##0.0_-;\-* #,##0.0_-;_-* &quot;-&quot;_-;_-@_-">
                  <c:v>3.162274</c:v>
                </c:pt>
                <c:pt idx="84" formatCode="_-* #,##0.0_-;\-* #,##0.0_-;_-* &quot;-&quot;_-;_-@_-">
                  <c:v>4.132282</c:v>
                </c:pt>
                <c:pt idx="85" formatCode="_-* #,##0.0_-;\-* #,##0.0_-;_-* &quot;-&quot;_-;_-@_-">
                  <c:v>3.110757</c:v>
                </c:pt>
                <c:pt idx="86" formatCode="_-* #,##0.0_-;\-* #,##0.0_-;_-* &quot;-&quot;_-;_-@_-">
                  <c:v>3.0046789999999999</c:v>
                </c:pt>
                <c:pt idx="87" formatCode="_-* #,##0.0_-;\-* #,##0.0_-;_-* &quot;-&quot;_-;_-@_-">
                  <c:v>3.2515540000000001</c:v>
                </c:pt>
                <c:pt idx="88" formatCode="_-* #,##0.0_-;\-* #,##0.0_-;_-* &quot;-&quot;_-;_-@_-">
                  <c:v>3.2676440000000002</c:v>
                </c:pt>
                <c:pt idx="89" formatCode="_-* #,##0.0_-;\-* #,##0.0_-;_-* &quot;-&quot;_-;_-@_-">
                  <c:v>3.2099570000000002</c:v>
                </c:pt>
                <c:pt idx="90" formatCode="_-* #,##0.0_-;\-* #,##0.0_-;_-* &quot;-&quot;_-;_-@_-">
                  <c:v>3.148253</c:v>
                </c:pt>
                <c:pt idx="91" formatCode="_-* #,##0.0_-;\-* #,##0.0_-;_-* &quot;-&quot;_-;_-@_-">
                  <c:v>2.6985130000000002</c:v>
                </c:pt>
                <c:pt idx="92" formatCode="_-* #,##0.0_-;\-* #,##0.0_-;_-* &quot;-&quot;_-;_-@_-">
                  <c:v>2.7132290000000001</c:v>
                </c:pt>
                <c:pt idx="93" formatCode="_-* #,##0.0_-;\-* #,##0.0_-;_-* &quot;-&quot;_-;_-@_-">
                  <c:v>2.3498929999999998</c:v>
                </c:pt>
                <c:pt idx="94" formatCode="_-* #,##0.0_-;\-* #,##0.0_-;_-* &quot;-&quot;_-;_-@_-">
                  <c:v>2.8727499999999999</c:v>
                </c:pt>
                <c:pt idx="95" formatCode="_-* #,##0.0_-;\-* #,##0.0_-;_-* &quot;-&quot;_-;_-@_-">
                  <c:v>2.6441539999999999</c:v>
                </c:pt>
                <c:pt idx="96" formatCode="_-* #,##0.0_-;\-* #,##0.0_-;_-* &quot;-&quot;_-;_-@_-">
                  <c:v>3.556721</c:v>
                </c:pt>
                <c:pt idx="97" formatCode="_-* #,##0.0_-;\-* #,##0.0_-;_-* &quot;-&quot;_-;_-@_-">
                  <c:v>3.9855670000000001</c:v>
                </c:pt>
                <c:pt idx="98" formatCode="_-* #,##0.0_-;\-* #,##0.0_-;_-* &quot;-&quot;_-;_-@_-">
                  <c:v>3.9035280000000001</c:v>
                </c:pt>
                <c:pt idx="99" formatCode="_-* #,##0.0_-;\-* #,##0.0_-;_-* &quot;-&quot;_-;_-@_-">
                  <c:v>4.2214660000000004</c:v>
                </c:pt>
                <c:pt idx="100" formatCode="_-* #,##0.0_-;\-* #,##0.0_-;_-* &quot;-&quot;_-;_-@_-">
                  <c:v>4.3213929999999996</c:v>
                </c:pt>
                <c:pt idx="101" formatCode="_-* #,##0.0_-;\-* #,##0.0_-;_-* &quot;-&quot;_-;_-@_-">
                  <c:v>5.0689479999999998</c:v>
                </c:pt>
                <c:pt idx="102" formatCode="_-* #,##0.0_-;\-* #,##0.0_-;_-* &quot;-&quot;_-;_-@_-">
                  <c:v>5.6553979999999999</c:v>
                </c:pt>
                <c:pt idx="103" formatCode="_-* #,##0.0_-;\-* #,##0.0_-;_-* &quot;-&quot;_-;_-@_-">
                  <c:v>7.4139039999999996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708-4644-95F9-8E90EFAD4799}"/>
            </c:ext>
          </c:extLst>
        </c:ser>
        <c:ser>
          <c:idx val="2"/>
          <c:order val="2"/>
          <c:tx>
            <c:strRef>
              <c:f>옵션_그래프!$I$1</c:f>
              <c:strCache>
                <c:ptCount val="1"/>
                <c:pt idx="0">
                  <c:v>미니KOSPI200(좌축)</c:v>
                </c:pt>
              </c:strCache>
            </c:strRef>
          </c:tx>
          <c:spPr>
            <a:ln w="19050" cap="rnd">
              <a:solidFill>
                <a:srgbClr val="37AECE"/>
              </a:solidFill>
              <a:prstDash val="sysDash"/>
              <a:round/>
            </a:ln>
            <a:effectLst/>
          </c:spPr>
          <c:marker>
            <c:symbol val="none"/>
          </c:marker>
          <c:val>
            <c:numRef>
              <c:f>옵션_그래프!$I$15:$I$118</c:f>
              <c:numCache>
                <c:formatCode>_-* #,##0.0_-;\-* #,##0.0_-;_-* "-"_-;_-@_-</c:formatCode>
                <c:ptCount val="10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0.109945</c:v>
                </c:pt>
                <c:pt idx="7">
                  <c:v>0.64544000000000001</c:v>
                </c:pt>
                <c:pt idx="8">
                  <c:v>1.9085749999999999</c:v>
                </c:pt>
                <c:pt idx="9">
                  <c:v>2.038856</c:v>
                </c:pt>
                <c:pt idx="10">
                  <c:v>1.5922780000000001</c:v>
                </c:pt>
                <c:pt idx="11">
                  <c:v>1.285412</c:v>
                </c:pt>
                <c:pt idx="12">
                  <c:v>2.255277</c:v>
                </c:pt>
                <c:pt idx="13">
                  <c:v>1.633545</c:v>
                </c:pt>
                <c:pt idx="14">
                  <c:v>1.632681</c:v>
                </c:pt>
                <c:pt idx="15">
                  <c:v>2.4514269999999998</c:v>
                </c:pt>
                <c:pt idx="16">
                  <c:v>3.156758</c:v>
                </c:pt>
                <c:pt idx="17">
                  <c:v>2.9655309999999999</c:v>
                </c:pt>
                <c:pt idx="18">
                  <c:v>2.1133869999999999</c:v>
                </c:pt>
                <c:pt idx="19">
                  <c:v>1.7001599999999999</c:v>
                </c:pt>
                <c:pt idx="20">
                  <c:v>1.2238599999999999</c:v>
                </c:pt>
                <c:pt idx="21">
                  <c:v>1.0545580000000001</c:v>
                </c:pt>
                <c:pt idx="22">
                  <c:v>1.147794</c:v>
                </c:pt>
                <c:pt idx="23">
                  <c:v>0.69420400000000004</c:v>
                </c:pt>
                <c:pt idx="24">
                  <c:v>0.91100199999999998</c:v>
                </c:pt>
                <c:pt idx="25">
                  <c:v>0.71402299999999996</c:v>
                </c:pt>
                <c:pt idx="26">
                  <c:v>1.0078020000000001</c:v>
                </c:pt>
                <c:pt idx="27">
                  <c:v>1.4879819999999999</c:v>
                </c:pt>
                <c:pt idx="28">
                  <c:v>1.6257649999999999</c:v>
                </c:pt>
                <c:pt idx="29">
                  <c:v>1.1853590000000001</c:v>
                </c:pt>
                <c:pt idx="30">
                  <c:v>1.074484</c:v>
                </c:pt>
                <c:pt idx="31">
                  <c:v>1.2882370000000001</c:v>
                </c:pt>
                <c:pt idx="32">
                  <c:v>1.303885</c:v>
                </c:pt>
                <c:pt idx="33">
                  <c:v>1.033247</c:v>
                </c:pt>
                <c:pt idx="34">
                  <c:v>1.471841</c:v>
                </c:pt>
                <c:pt idx="35">
                  <c:v>1.558098</c:v>
                </c:pt>
                <c:pt idx="36">
                  <c:v>2.1730610000000001</c:v>
                </c:pt>
                <c:pt idx="37">
                  <c:v>1.634531</c:v>
                </c:pt>
                <c:pt idx="38">
                  <c:v>1.104595</c:v>
                </c:pt>
                <c:pt idx="39">
                  <c:v>0.90657200000000004</c:v>
                </c:pt>
                <c:pt idx="40">
                  <c:v>0.78356499999999996</c:v>
                </c:pt>
                <c:pt idx="41">
                  <c:v>1.1934499999999999</c:v>
                </c:pt>
                <c:pt idx="42">
                  <c:v>1.5371509999999999</c:v>
                </c:pt>
                <c:pt idx="43">
                  <c:v>1.237384</c:v>
                </c:pt>
                <c:pt idx="44">
                  <c:v>1.3118650000000001</c:v>
                </c:pt>
                <c:pt idx="45">
                  <c:v>2.2261320000000002</c:v>
                </c:pt>
                <c:pt idx="46">
                  <c:v>1.5669459999999999</c:v>
                </c:pt>
                <c:pt idx="47">
                  <c:v>1.387991</c:v>
                </c:pt>
                <c:pt idx="48">
                  <c:v>2.2956289999999999</c:v>
                </c:pt>
                <c:pt idx="49">
                  <c:v>1.610252</c:v>
                </c:pt>
                <c:pt idx="50">
                  <c:v>1.7641119999999999</c:v>
                </c:pt>
                <c:pt idx="51">
                  <c:v>2.1237170000000001</c:v>
                </c:pt>
                <c:pt idx="52">
                  <c:v>1.23366</c:v>
                </c:pt>
                <c:pt idx="53">
                  <c:v>2.0931329999999999</c:v>
                </c:pt>
                <c:pt idx="54">
                  <c:v>3.4533390000000002</c:v>
                </c:pt>
                <c:pt idx="55">
                  <c:v>2.1323949999999998</c:v>
                </c:pt>
                <c:pt idx="56">
                  <c:v>1.7223820000000001</c:v>
                </c:pt>
                <c:pt idx="57">
                  <c:v>1.773493</c:v>
                </c:pt>
                <c:pt idx="58">
                  <c:v>2.1216379999999999</c:v>
                </c:pt>
                <c:pt idx="59">
                  <c:v>1.9543980000000001</c:v>
                </c:pt>
                <c:pt idx="60">
                  <c:v>1.839941</c:v>
                </c:pt>
                <c:pt idx="61">
                  <c:v>2.2308249999999998</c:v>
                </c:pt>
                <c:pt idx="62">
                  <c:v>0.83040400000000003</c:v>
                </c:pt>
                <c:pt idx="63">
                  <c:v>0.229209</c:v>
                </c:pt>
                <c:pt idx="64">
                  <c:v>0.45193100000000003</c:v>
                </c:pt>
                <c:pt idx="65">
                  <c:v>0.69322300000000003</c:v>
                </c:pt>
                <c:pt idx="66">
                  <c:v>0.931091</c:v>
                </c:pt>
                <c:pt idx="67">
                  <c:v>1.916172</c:v>
                </c:pt>
                <c:pt idx="68">
                  <c:v>1.6287290000000001</c:v>
                </c:pt>
                <c:pt idx="69">
                  <c:v>0.80598400000000003</c:v>
                </c:pt>
                <c:pt idx="70">
                  <c:v>1.0924739999999999</c:v>
                </c:pt>
                <c:pt idx="71">
                  <c:v>1.1008359999999999</c:v>
                </c:pt>
                <c:pt idx="72">
                  <c:v>1.1213569999999999</c:v>
                </c:pt>
                <c:pt idx="73">
                  <c:v>0.95999199999999996</c:v>
                </c:pt>
                <c:pt idx="74">
                  <c:v>2.6602700000000001</c:v>
                </c:pt>
                <c:pt idx="75">
                  <c:v>3.342168</c:v>
                </c:pt>
                <c:pt idx="76">
                  <c:v>3.621184</c:v>
                </c:pt>
                <c:pt idx="77">
                  <c:v>3.9214570000000002</c:v>
                </c:pt>
                <c:pt idx="78">
                  <c:v>3.4827590000000002</c:v>
                </c:pt>
                <c:pt idx="79">
                  <c:v>4.43933</c:v>
                </c:pt>
                <c:pt idx="80">
                  <c:v>3.3159809999999998</c:v>
                </c:pt>
                <c:pt idx="81">
                  <c:v>3.5473979999999998</c:v>
                </c:pt>
                <c:pt idx="82">
                  <c:v>4.0641590000000001</c:v>
                </c:pt>
                <c:pt idx="83">
                  <c:v>3.4154119999999999</c:v>
                </c:pt>
                <c:pt idx="84">
                  <c:v>3.4488310000000002</c:v>
                </c:pt>
                <c:pt idx="85">
                  <c:v>2.5698340000000002</c:v>
                </c:pt>
                <c:pt idx="86">
                  <c:v>2.416277</c:v>
                </c:pt>
                <c:pt idx="87">
                  <c:v>2.9199259999999998</c:v>
                </c:pt>
                <c:pt idx="88">
                  <c:v>3.3410199999999999</c:v>
                </c:pt>
                <c:pt idx="89">
                  <c:v>3.2601529999999999</c:v>
                </c:pt>
                <c:pt idx="90">
                  <c:v>3.430139</c:v>
                </c:pt>
                <c:pt idx="91">
                  <c:v>2.8777249999999999</c:v>
                </c:pt>
                <c:pt idx="92">
                  <c:v>3.4329510000000001</c:v>
                </c:pt>
                <c:pt idx="93">
                  <c:v>3.1780369999999998</c:v>
                </c:pt>
                <c:pt idx="94">
                  <c:v>3.3984649999999998</c:v>
                </c:pt>
                <c:pt idx="95">
                  <c:v>3.4697460000000002</c:v>
                </c:pt>
                <c:pt idx="96">
                  <c:v>3.5427369999999998</c:v>
                </c:pt>
                <c:pt idx="97">
                  <c:v>2.9634710000000002</c:v>
                </c:pt>
                <c:pt idx="98">
                  <c:v>2.9852949999999998</c:v>
                </c:pt>
                <c:pt idx="99">
                  <c:v>2.5449860000000002</c:v>
                </c:pt>
                <c:pt idx="100">
                  <c:v>2.295506</c:v>
                </c:pt>
                <c:pt idx="101">
                  <c:v>2.4768970000000001</c:v>
                </c:pt>
                <c:pt idx="102">
                  <c:v>3.348144</c:v>
                </c:pt>
                <c:pt idx="103">
                  <c:v>3.2723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0262800"/>
        <c:axId val="500272208"/>
      </c:lineChart>
      <c:lineChart>
        <c:grouping val="standard"/>
        <c:varyColors val="0"/>
        <c:ser>
          <c:idx val="1"/>
          <c:order val="1"/>
          <c:tx>
            <c:strRef>
              <c:f>옵션_그래프!$G$1</c:f>
              <c:strCache>
                <c:ptCount val="1"/>
                <c:pt idx="0">
                  <c:v>KOSPI200(우축)</c:v>
                </c:pt>
              </c:strCache>
            </c:strRef>
          </c:tx>
          <c:spPr>
            <a:ln w="31750" cap="rnd" cmpd="dbl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옵션_그래프!$F$15:$F$118</c:f>
              <c:numCache>
                <c:formatCode>m/d/yyyy</c:formatCode>
                <c:ptCount val="104"/>
                <c:pt idx="0">
                  <c:v>42035</c:v>
                </c:pt>
                <c:pt idx="1">
                  <c:v>42063</c:v>
                </c:pt>
                <c:pt idx="2">
                  <c:v>42094</c:v>
                </c:pt>
                <c:pt idx="3">
                  <c:v>42124</c:v>
                </c:pt>
                <c:pt idx="4">
                  <c:v>42155</c:v>
                </c:pt>
                <c:pt idx="5">
                  <c:v>42185</c:v>
                </c:pt>
                <c:pt idx="6">
                  <c:v>42216</c:v>
                </c:pt>
                <c:pt idx="7">
                  <c:v>42247</c:v>
                </c:pt>
                <c:pt idx="8">
                  <c:v>42277</c:v>
                </c:pt>
                <c:pt idx="9">
                  <c:v>42308</c:v>
                </c:pt>
                <c:pt idx="10">
                  <c:v>42338</c:v>
                </c:pt>
                <c:pt idx="11">
                  <c:v>42369</c:v>
                </c:pt>
                <c:pt idx="12">
                  <c:v>42400</c:v>
                </c:pt>
                <c:pt idx="13">
                  <c:v>42429</c:v>
                </c:pt>
                <c:pt idx="14">
                  <c:v>42460</c:v>
                </c:pt>
                <c:pt idx="15">
                  <c:v>42490</c:v>
                </c:pt>
                <c:pt idx="16">
                  <c:v>42521</c:v>
                </c:pt>
                <c:pt idx="17">
                  <c:v>42551</c:v>
                </c:pt>
                <c:pt idx="18">
                  <c:v>42582</c:v>
                </c:pt>
                <c:pt idx="19">
                  <c:v>42613</c:v>
                </c:pt>
                <c:pt idx="20">
                  <c:v>42643</c:v>
                </c:pt>
                <c:pt idx="21">
                  <c:v>42674</c:v>
                </c:pt>
                <c:pt idx="22">
                  <c:v>42704</c:v>
                </c:pt>
                <c:pt idx="23">
                  <c:v>42735</c:v>
                </c:pt>
                <c:pt idx="24">
                  <c:v>42766</c:v>
                </c:pt>
                <c:pt idx="25">
                  <c:v>42794</c:v>
                </c:pt>
                <c:pt idx="26">
                  <c:v>42825</c:v>
                </c:pt>
                <c:pt idx="27">
                  <c:v>42855</c:v>
                </c:pt>
                <c:pt idx="28">
                  <c:v>42886</c:v>
                </c:pt>
                <c:pt idx="29">
                  <c:v>42916</c:v>
                </c:pt>
                <c:pt idx="30">
                  <c:v>42947</c:v>
                </c:pt>
                <c:pt idx="31">
                  <c:v>42978</c:v>
                </c:pt>
                <c:pt idx="32">
                  <c:v>43008</c:v>
                </c:pt>
                <c:pt idx="33">
                  <c:v>43039</c:v>
                </c:pt>
                <c:pt idx="34">
                  <c:v>43069</c:v>
                </c:pt>
                <c:pt idx="35">
                  <c:v>43100</c:v>
                </c:pt>
                <c:pt idx="36">
                  <c:v>43131</c:v>
                </c:pt>
                <c:pt idx="37">
                  <c:v>43159</c:v>
                </c:pt>
                <c:pt idx="38">
                  <c:v>43190</c:v>
                </c:pt>
                <c:pt idx="39">
                  <c:v>43220</c:v>
                </c:pt>
                <c:pt idx="40">
                  <c:v>43251</c:v>
                </c:pt>
                <c:pt idx="41">
                  <c:v>43281</c:v>
                </c:pt>
                <c:pt idx="42">
                  <c:v>43312</c:v>
                </c:pt>
                <c:pt idx="43">
                  <c:v>43343</c:v>
                </c:pt>
                <c:pt idx="44">
                  <c:v>43373</c:v>
                </c:pt>
                <c:pt idx="45">
                  <c:v>43404</c:v>
                </c:pt>
                <c:pt idx="46">
                  <c:v>43434</c:v>
                </c:pt>
                <c:pt idx="47">
                  <c:v>43465</c:v>
                </c:pt>
                <c:pt idx="48">
                  <c:v>43496</c:v>
                </c:pt>
                <c:pt idx="49">
                  <c:v>43524</c:v>
                </c:pt>
                <c:pt idx="50">
                  <c:v>43555</c:v>
                </c:pt>
                <c:pt idx="51">
                  <c:v>43585</c:v>
                </c:pt>
                <c:pt idx="52">
                  <c:v>43616</c:v>
                </c:pt>
                <c:pt idx="53">
                  <c:v>43646</c:v>
                </c:pt>
                <c:pt idx="54">
                  <c:v>43677</c:v>
                </c:pt>
                <c:pt idx="55">
                  <c:v>43708</c:v>
                </c:pt>
                <c:pt idx="56">
                  <c:v>43738</c:v>
                </c:pt>
                <c:pt idx="57">
                  <c:v>43769</c:v>
                </c:pt>
                <c:pt idx="58">
                  <c:v>43799</c:v>
                </c:pt>
                <c:pt idx="59">
                  <c:v>43830</c:v>
                </c:pt>
                <c:pt idx="60">
                  <c:v>43861</c:v>
                </c:pt>
                <c:pt idx="61">
                  <c:v>43890</c:v>
                </c:pt>
                <c:pt idx="62">
                  <c:v>43921</c:v>
                </c:pt>
                <c:pt idx="63">
                  <c:v>43951</c:v>
                </c:pt>
                <c:pt idx="64">
                  <c:v>43982</c:v>
                </c:pt>
                <c:pt idx="65">
                  <c:v>44012</c:v>
                </c:pt>
                <c:pt idx="66">
                  <c:v>44043</c:v>
                </c:pt>
                <c:pt idx="67">
                  <c:v>44074</c:v>
                </c:pt>
                <c:pt idx="68">
                  <c:v>44104</c:v>
                </c:pt>
                <c:pt idx="69">
                  <c:v>44135</c:v>
                </c:pt>
                <c:pt idx="70">
                  <c:v>44165</c:v>
                </c:pt>
                <c:pt idx="71">
                  <c:v>44196</c:v>
                </c:pt>
                <c:pt idx="72">
                  <c:v>44227</c:v>
                </c:pt>
                <c:pt idx="73">
                  <c:v>44255</c:v>
                </c:pt>
                <c:pt idx="74">
                  <c:v>44286</c:v>
                </c:pt>
                <c:pt idx="75">
                  <c:v>44316</c:v>
                </c:pt>
                <c:pt idx="76">
                  <c:v>44347</c:v>
                </c:pt>
                <c:pt idx="77">
                  <c:v>44377</c:v>
                </c:pt>
                <c:pt idx="78">
                  <c:v>44408</c:v>
                </c:pt>
                <c:pt idx="79">
                  <c:v>44439</c:v>
                </c:pt>
                <c:pt idx="80">
                  <c:v>44469</c:v>
                </c:pt>
                <c:pt idx="81">
                  <c:v>44500</c:v>
                </c:pt>
                <c:pt idx="82">
                  <c:v>44530</c:v>
                </c:pt>
                <c:pt idx="83">
                  <c:v>44561</c:v>
                </c:pt>
                <c:pt idx="84">
                  <c:v>44592</c:v>
                </c:pt>
                <c:pt idx="85">
                  <c:v>44620</c:v>
                </c:pt>
                <c:pt idx="86">
                  <c:v>44651</c:v>
                </c:pt>
                <c:pt idx="87">
                  <c:v>44681</c:v>
                </c:pt>
                <c:pt idx="88">
                  <c:v>44712</c:v>
                </c:pt>
                <c:pt idx="89">
                  <c:v>44742</c:v>
                </c:pt>
                <c:pt idx="90">
                  <c:v>44773</c:v>
                </c:pt>
                <c:pt idx="91">
                  <c:v>44804</c:v>
                </c:pt>
                <c:pt idx="92">
                  <c:v>44834</c:v>
                </c:pt>
                <c:pt idx="93">
                  <c:v>44865</c:v>
                </c:pt>
                <c:pt idx="94">
                  <c:v>44895</c:v>
                </c:pt>
                <c:pt idx="95">
                  <c:v>44926</c:v>
                </c:pt>
                <c:pt idx="96">
                  <c:v>44957</c:v>
                </c:pt>
                <c:pt idx="97">
                  <c:v>44985</c:v>
                </c:pt>
                <c:pt idx="98">
                  <c:v>45016</c:v>
                </c:pt>
                <c:pt idx="99">
                  <c:v>45046</c:v>
                </c:pt>
                <c:pt idx="100">
                  <c:v>45077</c:v>
                </c:pt>
                <c:pt idx="101">
                  <c:v>45107</c:v>
                </c:pt>
                <c:pt idx="102">
                  <c:v>45138</c:v>
                </c:pt>
                <c:pt idx="103">
                  <c:v>45169</c:v>
                </c:pt>
              </c:numCache>
            </c:numRef>
          </c:cat>
          <c:val>
            <c:numRef>
              <c:f>옵션_그래프!$G$15:$G$118</c:f>
              <c:numCache>
                <c:formatCode>_(* #,##0_);_(* \(#,##0\);_(* "-"_);_(@_)</c:formatCode>
                <c:ptCount val="104"/>
                <c:pt idx="0">
                  <c:v>38.037140999999998</c:v>
                </c:pt>
                <c:pt idx="1">
                  <c:v>27.370251</c:v>
                </c:pt>
                <c:pt idx="2">
                  <c:v>41.325966999999999</c:v>
                </c:pt>
                <c:pt idx="3">
                  <c:v>45.185612999999996</c:v>
                </c:pt>
                <c:pt idx="4">
                  <c:v>40.774045000000001</c:v>
                </c:pt>
                <c:pt idx="5">
                  <c:v>50.310403000000001</c:v>
                </c:pt>
                <c:pt idx="6">
                  <c:v>48.710551000000002</c:v>
                </c:pt>
                <c:pt idx="7">
                  <c:v>48.106945000000003</c:v>
                </c:pt>
                <c:pt idx="8">
                  <c:v>45.357191999999998</c:v>
                </c:pt>
                <c:pt idx="9">
                  <c:v>36.698417999999997</c:v>
                </c:pt>
                <c:pt idx="10">
                  <c:v>30.020157999999999</c:v>
                </c:pt>
                <c:pt idx="11">
                  <c:v>31.700803000000001</c:v>
                </c:pt>
                <c:pt idx="12">
                  <c:v>41.738501999999997</c:v>
                </c:pt>
                <c:pt idx="13">
                  <c:v>26.490518999999999</c:v>
                </c:pt>
                <c:pt idx="14">
                  <c:v>24.304679</c:v>
                </c:pt>
                <c:pt idx="15">
                  <c:v>25.437843000000001</c:v>
                </c:pt>
                <c:pt idx="16">
                  <c:v>24.584001000000001</c:v>
                </c:pt>
                <c:pt idx="17">
                  <c:v>34.488436999999998</c:v>
                </c:pt>
                <c:pt idx="18">
                  <c:v>31.293172999999999</c:v>
                </c:pt>
                <c:pt idx="19">
                  <c:v>27.788167999999999</c:v>
                </c:pt>
                <c:pt idx="20">
                  <c:v>25.791805</c:v>
                </c:pt>
                <c:pt idx="21">
                  <c:v>26.415226000000001</c:v>
                </c:pt>
                <c:pt idx="22">
                  <c:v>30.285315000000001</c:v>
                </c:pt>
                <c:pt idx="23">
                  <c:v>18.378098000000001</c:v>
                </c:pt>
                <c:pt idx="24">
                  <c:v>25.408342999999999</c:v>
                </c:pt>
                <c:pt idx="25">
                  <c:v>23.517333000000001</c:v>
                </c:pt>
                <c:pt idx="26">
                  <c:v>32.317107</c:v>
                </c:pt>
                <c:pt idx="27">
                  <c:v>54.663634000000002</c:v>
                </c:pt>
                <c:pt idx="28">
                  <c:v>63.704206999999997</c:v>
                </c:pt>
                <c:pt idx="29">
                  <c:v>45.334085000000002</c:v>
                </c:pt>
                <c:pt idx="30">
                  <c:v>47.918047999999999</c:v>
                </c:pt>
                <c:pt idx="31">
                  <c:v>59.608137999999997</c:v>
                </c:pt>
                <c:pt idx="32">
                  <c:v>48.911819999999999</c:v>
                </c:pt>
                <c:pt idx="33">
                  <c:v>32.035971000000004</c:v>
                </c:pt>
                <c:pt idx="34">
                  <c:v>58.097495000000002</c:v>
                </c:pt>
                <c:pt idx="35">
                  <c:v>48.562469999999998</c:v>
                </c:pt>
                <c:pt idx="36">
                  <c:v>65.853256000000002</c:v>
                </c:pt>
                <c:pt idx="37">
                  <c:v>64.097341999999998</c:v>
                </c:pt>
                <c:pt idx="38">
                  <c:v>53.763030000000001</c:v>
                </c:pt>
                <c:pt idx="39">
                  <c:v>49.276448000000002</c:v>
                </c:pt>
                <c:pt idx="40">
                  <c:v>40.245581000000001</c:v>
                </c:pt>
                <c:pt idx="41">
                  <c:v>46.457104999999999</c:v>
                </c:pt>
                <c:pt idx="42">
                  <c:v>53.773944</c:v>
                </c:pt>
                <c:pt idx="43">
                  <c:v>47.729503999999999</c:v>
                </c:pt>
                <c:pt idx="44">
                  <c:v>42.428955000000002</c:v>
                </c:pt>
                <c:pt idx="45">
                  <c:v>79.473809000000003</c:v>
                </c:pt>
                <c:pt idx="46">
                  <c:v>67.402888000000004</c:v>
                </c:pt>
                <c:pt idx="47">
                  <c:v>47.331010999999997</c:v>
                </c:pt>
                <c:pt idx="48">
                  <c:v>61.732573000000002</c:v>
                </c:pt>
                <c:pt idx="49">
                  <c:v>48.406115999999997</c:v>
                </c:pt>
                <c:pt idx="50">
                  <c:v>57.404680999999997</c:v>
                </c:pt>
                <c:pt idx="51">
                  <c:v>60.493650000000002</c:v>
                </c:pt>
                <c:pt idx="52">
                  <c:v>61.845480000000002</c:v>
                </c:pt>
                <c:pt idx="53">
                  <c:v>46.984368000000003</c:v>
                </c:pt>
                <c:pt idx="54">
                  <c:v>61.172710000000002</c:v>
                </c:pt>
                <c:pt idx="55">
                  <c:v>56.678815</c:v>
                </c:pt>
                <c:pt idx="56">
                  <c:v>43.919221999999998</c:v>
                </c:pt>
                <c:pt idx="57">
                  <c:v>46.346545999999996</c:v>
                </c:pt>
                <c:pt idx="58">
                  <c:v>50.705378000000003</c:v>
                </c:pt>
                <c:pt idx="59">
                  <c:v>41.947476000000002</c:v>
                </c:pt>
                <c:pt idx="60">
                  <c:v>55.027002000000003</c:v>
                </c:pt>
                <c:pt idx="61">
                  <c:v>85.22878</c:v>
                </c:pt>
                <c:pt idx="62">
                  <c:v>68.203370000000007</c:v>
                </c:pt>
                <c:pt idx="63">
                  <c:v>39.078063</c:v>
                </c:pt>
                <c:pt idx="64">
                  <c:v>35.984043999999997</c:v>
                </c:pt>
                <c:pt idx="65">
                  <c:v>57.616008000000001</c:v>
                </c:pt>
                <c:pt idx="66">
                  <c:v>37.236423000000002</c:v>
                </c:pt>
                <c:pt idx="67">
                  <c:v>46.649200999999998</c:v>
                </c:pt>
                <c:pt idx="68">
                  <c:v>42.198199000000002</c:v>
                </c:pt>
                <c:pt idx="69">
                  <c:v>33.647658</c:v>
                </c:pt>
                <c:pt idx="70">
                  <c:v>51.641404999999999</c:v>
                </c:pt>
                <c:pt idx="71">
                  <c:v>57.985481999999998</c:v>
                </c:pt>
                <c:pt idx="72">
                  <c:v>66.596861000000004</c:v>
                </c:pt>
                <c:pt idx="73">
                  <c:v>45.717024000000002</c:v>
                </c:pt>
                <c:pt idx="74">
                  <c:v>45.039206999999998</c:v>
                </c:pt>
                <c:pt idx="75">
                  <c:v>33.476376000000002</c:v>
                </c:pt>
                <c:pt idx="76">
                  <c:v>41.400543999999996</c:v>
                </c:pt>
                <c:pt idx="77">
                  <c:v>34.166888</c:v>
                </c:pt>
                <c:pt idx="78">
                  <c:v>31.775068999999998</c:v>
                </c:pt>
                <c:pt idx="79">
                  <c:v>54.947705999999997</c:v>
                </c:pt>
                <c:pt idx="80">
                  <c:v>43.990521999999999</c:v>
                </c:pt>
                <c:pt idx="81">
                  <c:v>41.153528999999999</c:v>
                </c:pt>
                <c:pt idx="82">
                  <c:v>48.746146000000003</c:v>
                </c:pt>
                <c:pt idx="83">
                  <c:v>48.315731</c:v>
                </c:pt>
                <c:pt idx="84">
                  <c:v>47.069690999999999</c:v>
                </c:pt>
                <c:pt idx="85">
                  <c:v>42.833649999999999</c:v>
                </c:pt>
                <c:pt idx="86">
                  <c:v>36.347428000000001</c:v>
                </c:pt>
                <c:pt idx="87">
                  <c:v>38.702817000000003</c:v>
                </c:pt>
                <c:pt idx="88">
                  <c:v>44.146484999999998</c:v>
                </c:pt>
                <c:pt idx="89">
                  <c:v>44.911247000000003</c:v>
                </c:pt>
                <c:pt idx="90">
                  <c:v>50.084814999999999</c:v>
                </c:pt>
                <c:pt idx="91">
                  <c:v>37.434184999999999</c:v>
                </c:pt>
                <c:pt idx="92">
                  <c:v>49.844807000000003</c:v>
                </c:pt>
                <c:pt idx="93">
                  <c:v>44.215341000000002</c:v>
                </c:pt>
                <c:pt idx="94">
                  <c:v>50.950828999999999</c:v>
                </c:pt>
                <c:pt idx="95">
                  <c:v>36.484814999999998</c:v>
                </c:pt>
                <c:pt idx="96">
                  <c:v>44.480882000000001</c:v>
                </c:pt>
                <c:pt idx="97">
                  <c:v>37.065035000000002</c:v>
                </c:pt>
                <c:pt idx="98">
                  <c:v>33.515515000000001</c:v>
                </c:pt>
                <c:pt idx="99">
                  <c:v>34.884844999999999</c:v>
                </c:pt>
                <c:pt idx="100">
                  <c:v>31.321795999999999</c:v>
                </c:pt>
                <c:pt idx="101">
                  <c:v>30.692885</c:v>
                </c:pt>
                <c:pt idx="102">
                  <c:v>44.858024</c:v>
                </c:pt>
                <c:pt idx="103">
                  <c:v>42.368609999999997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3708-4644-95F9-8E90EFAD4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0267896"/>
        <c:axId val="500270640"/>
      </c:lineChart>
      <c:dateAx>
        <c:axId val="500262800"/>
        <c:scaling>
          <c:orientation val="minMax"/>
        </c:scaling>
        <c:delete val="0"/>
        <c:axPos val="b"/>
        <c:numFmt formatCode="yyyy\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72208"/>
        <c:crosses val="autoZero"/>
        <c:auto val="1"/>
        <c:lblOffset val="100"/>
        <c:baseTimeUnit val="months"/>
        <c:majorUnit val="1"/>
        <c:majorTimeUnit val="years"/>
      </c:dateAx>
      <c:valAx>
        <c:axId val="50027220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백만계약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2.7972027972027972E-2"/>
              <c:y val="1.760693891758163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#,##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2800"/>
        <c:crosses val="autoZero"/>
        <c:crossBetween val="between"/>
        <c:majorUnit val="2"/>
      </c:valAx>
      <c:valAx>
        <c:axId val="500270640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백만계약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0.86898699780988709"/>
              <c:y val="1.7606489732668736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#,##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7896"/>
        <c:crosses val="max"/>
        <c:crossBetween val="between"/>
        <c:majorUnit val="20"/>
      </c:valAx>
      <c:dateAx>
        <c:axId val="500267896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500270640"/>
        <c:crosses val="autoZero"/>
        <c:auto val="1"/>
        <c:lblOffset val="100"/>
        <c:baseTimeUnit val="months"/>
      </c:date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7.096928585758816E-2"/>
          <c:y val="0.10185462961351732"/>
          <c:w val="0.73478216445833777"/>
          <c:h val="8.48131273421172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474628171478563E-2"/>
          <c:y val="0.10343534041137549"/>
          <c:w val="0.83652755905511811"/>
          <c:h val="0.802224235967393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HHI!$B$1</c:f>
              <c:strCache>
                <c:ptCount val="1"/>
                <c:pt idx="0">
                  <c:v>선물HHI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HHI!$A$2:$A$21</c:f>
              <c:numCache>
                <c:formatCode>m/d/yyyy</c:formatCode>
                <c:ptCount val="20"/>
                <c:pt idx="0">
                  <c:v>44592</c:v>
                </c:pt>
                <c:pt idx="1">
                  <c:v>44620</c:v>
                </c:pt>
                <c:pt idx="2">
                  <c:v>44651</c:v>
                </c:pt>
                <c:pt idx="3">
                  <c:v>44681</c:v>
                </c:pt>
                <c:pt idx="4">
                  <c:v>44712</c:v>
                </c:pt>
                <c:pt idx="5">
                  <c:v>44742</c:v>
                </c:pt>
                <c:pt idx="6">
                  <c:v>44773</c:v>
                </c:pt>
                <c:pt idx="7">
                  <c:v>44804</c:v>
                </c:pt>
                <c:pt idx="8">
                  <c:v>44834</c:v>
                </c:pt>
                <c:pt idx="9">
                  <c:v>44865</c:v>
                </c:pt>
                <c:pt idx="10">
                  <c:v>44895</c:v>
                </c:pt>
                <c:pt idx="11">
                  <c:v>44926</c:v>
                </c:pt>
                <c:pt idx="12">
                  <c:v>44957</c:v>
                </c:pt>
                <c:pt idx="13">
                  <c:v>44985</c:v>
                </c:pt>
                <c:pt idx="14">
                  <c:v>45016</c:v>
                </c:pt>
                <c:pt idx="15">
                  <c:v>45046</c:v>
                </c:pt>
                <c:pt idx="16">
                  <c:v>45077</c:v>
                </c:pt>
                <c:pt idx="17">
                  <c:v>45107</c:v>
                </c:pt>
                <c:pt idx="18">
                  <c:v>45138</c:v>
                </c:pt>
                <c:pt idx="19">
                  <c:v>45169</c:v>
                </c:pt>
              </c:numCache>
            </c:numRef>
          </c:cat>
          <c:val>
            <c:numRef>
              <c:f>HHI!$B$2:$B$21</c:f>
              <c:numCache>
                <c:formatCode>_-* #,##0_-;\-* #,##0_-;_-* "-"??_-;_-@_-</c:formatCode>
                <c:ptCount val="20"/>
                <c:pt idx="0">
                  <c:v>1691.4260455222663</c:v>
                </c:pt>
                <c:pt idx="1">
                  <c:v>1584.2137386544985</c:v>
                </c:pt>
                <c:pt idx="2">
                  <c:v>1412.9587263578608</c:v>
                </c:pt>
                <c:pt idx="3">
                  <c:v>1936.7974452569913</c:v>
                </c:pt>
                <c:pt idx="4">
                  <c:v>2525.0824864817355</c:v>
                </c:pt>
                <c:pt idx="5">
                  <c:v>3083.5508329174531</c:v>
                </c:pt>
                <c:pt idx="6">
                  <c:v>2402.3354281283728</c:v>
                </c:pt>
                <c:pt idx="7">
                  <c:v>1996.9039833293675</c:v>
                </c:pt>
                <c:pt idx="8">
                  <c:v>1834.7407181743608</c:v>
                </c:pt>
                <c:pt idx="9">
                  <c:v>1949.4544756578903</c:v>
                </c:pt>
                <c:pt idx="10">
                  <c:v>1602.4696422550328</c:v>
                </c:pt>
                <c:pt idx="11">
                  <c:v>1798.471024563466</c:v>
                </c:pt>
                <c:pt idx="12">
                  <c:v>2017.955767355844</c:v>
                </c:pt>
                <c:pt idx="13">
                  <c:v>1827.1275238226847</c:v>
                </c:pt>
                <c:pt idx="14">
                  <c:v>1612.6371502777797</c:v>
                </c:pt>
                <c:pt idx="15">
                  <c:v>1789.3386885708139</c:v>
                </c:pt>
                <c:pt idx="16">
                  <c:v>2091.6253953141008</c:v>
                </c:pt>
                <c:pt idx="17">
                  <c:v>1953.1820353510955</c:v>
                </c:pt>
                <c:pt idx="18">
                  <c:v>1813.4311493470825</c:v>
                </c:pt>
                <c:pt idx="19">
                  <c:v>1887.5528233738555</c:v>
                </c:pt>
              </c:numCache>
            </c:numRef>
          </c:val>
        </c:ser>
        <c:ser>
          <c:idx val="1"/>
          <c:order val="1"/>
          <c:tx>
            <c:strRef>
              <c:f>HHI!$C$1</c:f>
              <c:strCache>
                <c:ptCount val="1"/>
                <c:pt idx="0">
                  <c:v>옵션HHI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HHI!$A$2:$A$21</c:f>
              <c:numCache>
                <c:formatCode>m/d/yyyy</c:formatCode>
                <c:ptCount val="20"/>
                <c:pt idx="0">
                  <c:v>44592</c:v>
                </c:pt>
                <c:pt idx="1">
                  <c:v>44620</c:v>
                </c:pt>
                <c:pt idx="2">
                  <c:v>44651</c:v>
                </c:pt>
                <c:pt idx="3">
                  <c:v>44681</c:v>
                </c:pt>
                <c:pt idx="4">
                  <c:v>44712</c:v>
                </c:pt>
                <c:pt idx="5">
                  <c:v>44742</c:v>
                </c:pt>
                <c:pt idx="6">
                  <c:v>44773</c:v>
                </c:pt>
                <c:pt idx="7">
                  <c:v>44804</c:v>
                </c:pt>
                <c:pt idx="8">
                  <c:v>44834</c:v>
                </c:pt>
                <c:pt idx="9">
                  <c:v>44865</c:v>
                </c:pt>
                <c:pt idx="10">
                  <c:v>44895</c:v>
                </c:pt>
                <c:pt idx="11">
                  <c:v>44926</c:v>
                </c:pt>
                <c:pt idx="12">
                  <c:v>44957</c:v>
                </c:pt>
                <c:pt idx="13">
                  <c:v>44985</c:v>
                </c:pt>
                <c:pt idx="14">
                  <c:v>45016</c:v>
                </c:pt>
                <c:pt idx="15">
                  <c:v>45046</c:v>
                </c:pt>
                <c:pt idx="16">
                  <c:v>45077</c:v>
                </c:pt>
                <c:pt idx="17">
                  <c:v>45107</c:v>
                </c:pt>
                <c:pt idx="18">
                  <c:v>45138</c:v>
                </c:pt>
                <c:pt idx="19">
                  <c:v>45169</c:v>
                </c:pt>
              </c:numCache>
            </c:numRef>
          </c:cat>
          <c:val>
            <c:numRef>
              <c:f>HHI!$C$2:$C$21</c:f>
              <c:numCache>
                <c:formatCode>_-* #,##0_-;\-* #,##0_-;_-* "-"??_-;_-@_-</c:formatCode>
                <c:ptCount val="20"/>
                <c:pt idx="0">
                  <c:v>428.75530125470829</c:v>
                </c:pt>
                <c:pt idx="1">
                  <c:v>466.08933245030096</c:v>
                </c:pt>
                <c:pt idx="2">
                  <c:v>516.93513250200965</c:v>
                </c:pt>
                <c:pt idx="3">
                  <c:v>538.24869452224823</c:v>
                </c:pt>
                <c:pt idx="4">
                  <c:v>497.32533558409017</c:v>
                </c:pt>
                <c:pt idx="5">
                  <c:v>583.04966476474351</c:v>
                </c:pt>
                <c:pt idx="6">
                  <c:v>457.78115653562475</c:v>
                </c:pt>
                <c:pt idx="7">
                  <c:v>378.72996549945236</c:v>
                </c:pt>
                <c:pt idx="8">
                  <c:v>430.90461814021057</c:v>
                </c:pt>
                <c:pt idx="9">
                  <c:v>448.95632871844526</c:v>
                </c:pt>
                <c:pt idx="10">
                  <c:v>407.04832985592014</c:v>
                </c:pt>
                <c:pt idx="11">
                  <c:v>450.50487137160013</c:v>
                </c:pt>
                <c:pt idx="12">
                  <c:v>326.31947912573099</c:v>
                </c:pt>
                <c:pt idx="13">
                  <c:v>368.90463202933972</c:v>
                </c:pt>
                <c:pt idx="14">
                  <c:v>403.40683278205501</c:v>
                </c:pt>
                <c:pt idx="15">
                  <c:v>421.99492208824375</c:v>
                </c:pt>
                <c:pt idx="16">
                  <c:v>391.10083039654756</c:v>
                </c:pt>
                <c:pt idx="17">
                  <c:v>427.63334074668836</c:v>
                </c:pt>
                <c:pt idx="18">
                  <c:v>375.81535492676778</c:v>
                </c:pt>
                <c:pt idx="19">
                  <c:v>588.4327152970103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54923664"/>
        <c:axId val="554924448"/>
      </c:barChart>
      <c:dateAx>
        <c:axId val="554923664"/>
        <c:scaling>
          <c:orientation val="minMax"/>
        </c:scaling>
        <c:delete val="0"/>
        <c:axPos val="b"/>
        <c:numFmt formatCode="yyyy\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24448"/>
        <c:crosses val="autoZero"/>
        <c:auto val="1"/>
        <c:lblOffset val="100"/>
        <c:baseTimeUnit val="months"/>
        <c:majorUnit val="3"/>
        <c:majorTimeUnit val="months"/>
      </c:dateAx>
      <c:valAx>
        <c:axId val="554924448"/>
        <c:scaling>
          <c:orientation val="minMax"/>
        </c:scaling>
        <c:delete val="0"/>
        <c:axPos val="l"/>
        <c:numFmt formatCode="#,##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2366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46591529635435036"/>
          <c:y val="0.11834208904291318"/>
          <c:w val="0.44290739903694748"/>
          <c:h val="0.128953437585465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474628171478563E-2"/>
          <c:y val="0.10343534041137549"/>
          <c:w val="0.83652755905511811"/>
          <c:h val="0.8022242359673937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HHI!$F$1</c:f>
              <c:strCache>
                <c:ptCount val="1"/>
                <c:pt idx="0">
                  <c:v>교체(선물)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numRef>
              <c:f>HHI!$A$2:$A$21</c:f>
              <c:numCache>
                <c:formatCode>m/d/yyyy</c:formatCode>
                <c:ptCount val="20"/>
                <c:pt idx="0">
                  <c:v>44592</c:v>
                </c:pt>
                <c:pt idx="1">
                  <c:v>44620</c:v>
                </c:pt>
                <c:pt idx="2">
                  <c:v>44651</c:v>
                </c:pt>
                <c:pt idx="3">
                  <c:v>44681</c:v>
                </c:pt>
                <c:pt idx="4">
                  <c:v>44712</c:v>
                </c:pt>
                <c:pt idx="5">
                  <c:v>44742</c:v>
                </c:pt>
                <c:pt idx="6">
                  <c:v>44773</c:v>
                </c:pt>
                <c:pt idx="7">
                  <c:v>44804</c:v>
                </c:pt>
                <c:pt idx="8">
                  <c:v>44834</c:v>
                </c:pt>
                <c:pt idx="9">
                  <c:v>44865</c:v>
                </c:pt>
                <c:pt idx="10">
                  <c:v>44895</c:v>
                </c:pt>
                <c:pt idx="11">
                  <c:v>44926</c:v>
                </c:pt>
                <c:pt idx="12">
                  <c:v>44957</c:v>
                </c:pt>
                <c:pt idx="13">
                  <c:v>44985</c:v>
                </c:pt>
                <c:pt idx="14">
                  <c:v>45016</c:v>
                </c:pt>
                <c:pt idx="15">
                  <c:v>45046</c:v>
                </c:pt>
                <c:pt idx="16">
                  <c:v>45077</c:v>
                </c:pt>
                <c:pt idx="17">
                  <c:v>45107</c:v>
                </c:pt>
                <c:pt idx="18">
                  <c:v>45138</c:v>
                </c:pt>
                <c:pt idx="19">
                  <c:v>45169</c:v>
                </c:pt>
              </c:numCache>
            </c:numRef>
          </c:cat>
          <c:val>
            <c:numRef>
              <c:f>HHI!$F$2:$F$21</c:f>
              <c:numCache>
                <c:formatCode>_-* #,##0.0_-;\-* #,##0.0_-;_-* "-"_-;_-@_-</c:formatCode>
                <c:ptCount val="20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</c:numCache>
            </c:numRef>
          </c:val>
        </c:ser>
        <c:ser>
          <c:idx val="1"/>
          <c:order val="1"/>
          <c:tx>
            <c:strRef>
              <c:f>HHI!$G$1</c:f>
              <c:strCache>
                <c:ptCount val="1"/>
                <c:pt idx="0">
                  <c:v>교체(옵션)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HHI!$A$2:$A$21</c:f>
              <c:numCache>
                <c:formatCode>m/d/yyyy</c:formatCode>
                <c:ptCount val="20"/>
                <c:pt idx="0">
                  <c:v>44592</c:v>
                </c:pt>
                <c:pt idx="1">
                  <c:v>44620</c:v>
                </c:pt>
                <c:pt idx="2">
                  <c:v>44651</c:v>
                </c:pt>
                <c:pt idx="3">
                  <c:v>44681</c:v>
                </c:pt>
                <c:pt idx="4">
                  <c:v>44712</c:v>
                </c:pt>
                <c:pt idx="5">
                  <c:v>44742</c:v>
                </c:pt>
                <c:pt idx="6">
                  <c:v>44773</c:v>
                </c:pt>
                <c:pt idx="7">
                  <c:v>44804</c:v>
                </c:pt>
                <c:pt idx="8">
                  <c:v>44834</c:v>
                </c:pt>
                <c:pt idx="9">
                  <c:v>44865</c:v>
                </c:pt>
                <c:pt idx="10">
                  <c:v>44895</c:v>
                </c:pt>
                <c:pt idx="11">
                  <c:v>44926</c:v>
                </c:pt>
                <c:pt idx="12">
                  <c:v>44957</c:v>
                </c:pt>
                <c:pt idx="13">
                  <c:v>44985</c:v>
                </c:pt>
                <c:pt idx="14">
                  <c:v>45016</c:v>
                </c:pt>
                <c:pt idx="15">
                  <c:v>45046</c:v>
                </c:pt>
                <c:pt idx="16">
                  <c:v>45077</c:v>
                </c:pt>
                <c:pt idx="17">
                  <c:v>45107</c:v>
                </c:pt>
                <c:pt idx="18">
                  <c:v>45138</c:v>
                </c:pt>
                <c:pt idx="19">
                  <c:v>45169</c:v>
                </c:pt>
              </c:numCache>
            </c:numRef>
          </c:cat>
          <c:val>
            <c:numRef>
              <c:f>HHI!$G$2:$G$21</c:f>
              <c:numCache>
                <c:formatCode>_-* #,##0.0_-;\-* #,##0.0_-;_-* "-"_-;_-@_-</c:formatCode>
                <c:ptCount val="20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3</c:v>
                </c:pt>
                <c:pt idx="13">
                  <c:v>2</c:v>
                </c:pt>
                <c:pt idx="14">
                  <c:v>1</c:v>
                </c:pt>
                <c:pt idx="15">
                  <c:v>3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54925232"/>
        <c:axId val="554927584"/>
      </c:barChart>
      <c:lineChart>
        <c:grouping val="standard"/>
        <c:varyColors val="0"/>
        <c:ser>
          <c:idx val="2"/>
          <c:order val="2"/>
          <c:tx>
            <c:strRef>
              <c:f>HHI!$D$1</c:f>
              <c:strCache>
                <c:ptCount val="1"/>
                <c:pt idx="0">
                  <c:v>선물비중(우축)</c:v>
                </c:pt>
              </c:strCache>
            </c:strRef>
          </c:tx>
          <c:spPr>
            <a:ln w="15875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FF0000"/>
              </a:solidFill>
              <a:ln w="9525">
                <a:solidFill>
                  <a:srgbClr val="FF0000"/>
                </a:solidFill>
              </a:ln>
              <a:effectLst/>
            </c:spPr>
          </c:marker>
          <c:cat>
            <c:numRef>
              <c:f>HHI!$A$2:$A$21</c:f>
              <c:numCache>
                <c:formatCode>m/d/yyyy</c:formatCode>
                <c:ptCount val="20"/>
                <c:pt idx="0">
                  <c:v>44592</c:v>
                </c:pt>
                <c:pt idx="1">
                  <c:v>44620</c:v>
                </c:pt>
                <c:pt idx="2">
                  <c:v>44651</c:v>
                </c:pt>
                <c:pt idx="3">
                  <c:v>44681</c:v>
                </c:pt>
                <c:pt idx="4">
                  <c:v>44712</c:v>
                </c:pt>
                <c:pt idx="5">
                  <c:v>44742</c:v>
                </c:pt>
                <c:pt idx="6">
                  <c:v>44773</c:v>
                </c:pt>
                <c:pt idx="7">
                  <c:v>44804</c:v>
                </c:pt>
                <c:pt idx="8">
                  <c:v>44834</c:v>
                </c:pt>
                <c:pt idx="9">
                  <c:v>44865</c:v>
                </c:pt>
                <c:pt idx="10">
                  <c:v>44895</c:v>
                </c:pt>
                <c:pt idx="11">
                  <c:v>44926</c:v>
                </c:pt>
                <c:pt idx="12">
                  <c:v>44957</c:v>
                </c:pt>
                <c:pt idx="13">
                  <c:v>44985</c:v>
                </c:pt>
                <c:pt idx="14">
                  <c:v>45016</c:v>
                </c:pt>
                <c:pt idx="15">
                  <c:v>45046</c:v>
                </c:pt>
                <c:pt idx="16">
                  <c:v>45077</c:v>
                </c:pt>
                <c:pt idx="17">
                  <c:v>45107</c:v>
                </c:pt>
                <c:pt idx="18">
                  <c:v>45138</c:v>
                </c:pt>
                <c:pt idx="19">
                  <c:v>45169</c:v>
                </c:pt>
              </c:numCache>
            </c:numRef>
          </c:cat>
          <c:val>
            <c:numRef>
              <c:f>HHI!$D$2:$D$21</c:f>
              <c:numCache>
                <c:formatCode>_-* #,##0_-;\-* #,##0_-;_-* "-"??_-;_-@_-</c:formatCode>
                <c:ptCount val="20"/>
                <c:pt idx="0">
                  <c:v>64.475583159401125</c:v>
                </c:pt>
                <c:pt idx="1">
                  <c:v>64.967988086698341</c:v>
                </c:pt>
                <c:pt idx="2">
                  <c:v>65.587664291659252</c:v>
                </c:pt>
                <c:pt idx="3">
                  <c:v>64.862442865999</c:v>
                </c:pt>
                <c:pt idx="4">
                  <c:v>69.072332438401517</c:v>
                </c:pt>
                <c:pt idx="5">
                  <c:v>70.268098973713592</c:v>
                </c:pt>
                <c:pt idx="6">
                  <c:v>65.325266825825992</c:v>
                </c:pt>
                <c:pt idx="7">
                  <c:v>62.85285919824625</c:v>
                </c:pt>
                <c:pt idx="8">
                  <c:v>62.625046623952308</c:v>
                </c:pt>
                <c:pt idx="9">
                  <c:v>64.058308340835097</c:v>
                </c:pt>
                <c:pt idx="10">
                  <c:v>60.560481982239025</c:v>
                </c:pt>
                <c:pt idx="11">
                  <c:v>59.576013675754993</c:v>
                </c:pt>
                <c:pt idx="12">
                  <c:v>61.460567416461309</c:v>
                </c:pt>
                <c:pt idx="13">
                  <c:v>59.201723488224204</c:v>
                </c:pt>
                <c:pt idx="14">
                  <c:v>59.537233599256588</c:v>
                </c:pt>
                <c:pt idx="15">
                  <c:v>62.319895368079472</c:v>
                </c:pt>
                <c:pt idx="16">
                  <c:v>64.716602798942162</c:v>
                </c:pt>
                <c:pt idx="17">
                  <c:v>68.470938147492788</c:v>
                </c:pt>
                <c:pt idx="18">
                  <c:v>64.227200025736181</c:v>
                </c:pt>
                <c:pt idx="19">
                  <c:v>65.721438387050213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HHI!$E$1</c:f>
              <c:strCache>
                <c:ptCount val="1"/>
                <c:pt idx="0">
                  <c:v>옵션비중(우축)</c:v>
                </c:pt>
              </c:strCache>
            </c:strRef>
          </c:tx>
          <c:spPr>
            <a:ln w="15875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cat>
            <c:numRef>
              <c:f>HHI!$A$2:$A$21</c:f>
              <c:numCache>
                <c:formatCode>m/d/yyyy</c:formatCode>
                <c:ptCount val="20"/>
                <c:pt idx="0">
                  <c:v>44592</c:v>
                </c:pt>
                <c:pt idx="1">
                  <c:v>44620</c:v>
                </c:pt>
                <c:pt idx="2">
                  <c:v>44651</c:v>
                </c:pt>
                <c:pt idx="3">
                  <c:v>44681</c:v>
                </c:pt>
                <c:pt idx="4">
                  <c:v>44712</c:v>
                </c:pt>
                <c:pt idx="5">
                  <c:v>44742</c:v>
                </c:pt>
                <c:pt idx="6">
                  <c:v>44773</c:v>
                </c:pt>
                <c:pt idx="7">
                  <c:v>44804</c:v>
                </c:pt>
                <c:pt idx="8">
                  <c:v>44834</c:v>
                </c:pt>
                <c:pt idx="9">
                  <c:v>44865</c:v>
                </c:pt>
                <c:pt idx="10">
                  <c:v>44895</c:v>
                </c:pt>
                <c:pt idx="11">
                  <c:v>44926</c:v>
                </c:pt>
                <c:pt idx="12">
                  <c:v>44957</c:v>
                </c:pt>
                <c:pt idx="13">
                  <c:v>44985</c:v>
                </c:pt>
                <c:pt idx="14">
                  <c:v>45016</c:v>
                </c:pt>
                <c:pt idx="15">
                  <c:v>45046</c:v>
                </c:pt>
                <c:pt idx="16">
                  <c:v>45077</c:v>
                </c:pt>
                <c:pt idx="17">
                  <c:v>45107</c:v>
                </c:pt>
                <c:pt idx="18">
                  <c:v>45138</c:v>
                </c:pt>
                <c:pt idx="19">
                  <c:v>45169</c:v>
                </c:pt>
              </c:numCache>
            </c:numRef>
          </c:cat>
          <c:val>
            <c:numRef>
              <c:f>HHI!$E$2:$E$21</c:f>
              <c:numCache>
                <c:formatCode>_-* #,##0_-;\-* #,##0_-;_-* "-"??_-;_-@_-</c:formatCode>
                <c:ptCount val="20"/>
                <c:pt idx="0">
                  <c:v>32.957939462989224</c:v>
                </c:pt>
                <c:pt idx="1">
                  <c:v>35.704299628675585</c:v>
                </c:pt>
                <c:pt idx="2">
                  <c:v>39.625663839631443</c:v>
                </c:pt>
                <c:pt idx="3">
                  <c:v>39.195627690636535</c:v>
                </c:pt>
                <c:pt idx="4">
                  <c:v>38.149504658402201</c:v>
                </c:pt>
                <c:pt idx="5">
                  <c:v>42.001154532599649</c:v>
                </c:pt>
                <c:pt idx="6">
                  <c:v>36.75301826123885</c:v>
                </c:pt>
                <c:pt idx="7">
                  <c:v>31.111615915876627</c:v>
                </c:pt>
                <c:pt idx="8">
                  <c:v>34.839116049548345</c:v>
                </c:pt>
                <c:pt idx="9">
                  <c:v>35.621792141174105</c:v>
                </c:pt>
                <c:pt idx="10">
                  <c:v>34.587068140283691</c:v>
                </c:pt>
                <c:pt idx="11">
                  <c:v>36.506080962001455</c:v>
                </c:pt>
                <c:pt idx="12">
                  <c:v>25.462300810212547</c:v>
                </c:pt>
                <c:pt idx="13">
                  <c:v>29.639019993892969</c:v>
                </c:pt>
                <c:pt idx="14">
                  <c:v>32.110157785469966</c:v>
                </c:pt>
                <c:pt idx="15">
                  <c:v>34.284772162087755</c:v>
                </c:pt>
                <c:pt idx="16">
                  <c:v>32.631746291068644</c:v>
                </c:pt>
                <c:pt idx="17">
                  <c:v>34.055587076450571</c:v>
                </c:pt>
                <c:pt idx="18">
                  <c:v>31.135032406207298</c:v>
                </c:pt>
                <c:pt idx="19">
                  <c:v>44.528685561615028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4898184"/>
        <c:axId val="554927976"/>
      </c:lineChart>
      <c:dateAx>
        <c:axId val="554925232"/>
        <c:scaling>
          <c:orientation val="minMax"/>
        </c:scaling>
        <c:delete val="0"/>
        <c:axPos val="b"/>
        <c:numFmt formatCode="yyyy\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27584"/>
        <c:crosses val="autoZero"/>
        <c:auto val="1"/>
        <c:lblOffset val="100"/>
        <c:baseTimeUnit val="months"/>
        <c:majorUnit val="3"/>
        <c:majorTimeUnit val="months"/>
      </c:dateAx>
      <c:valAx>
        <c:axId val="554927584"/>
        <c:scaling>
          <c:orientation val="minMax"/>
        </c:scaling>
        <c:delete val="0"/>
        <c:axPos val="l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dirty="0" smtClean="0"/>
                  <a:t>(</a:t>
                </a:r>
                <a:r>
                  <a:rPr lang="ko-KR" altLang="en-US" dirty="0" smtClean="0"/>
                  <a:t>개</a:t>
                </a:r>
                <a:r>
                  <a:rPr lang="en-US" altLang="ko-KR" dirty="0" smtClean="0"/>
                  <a:t>)</a:t>
                </a:r>
                <a:endParaRPr lang="ko-KR" altLang="en-US" dirty="0"/>
              </a:p>
            </c:rich>
          </c:tx>
          <c:layout>
            <c:manualLayout>
              <c:xMode val="edge"/>
              <c:yMode val="edge"/>
              <c:x val="6.0919076305083281E-2"/>
              <c:y val="6.5861712853544944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#,##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25232"/>
        <c:crosses val="autoZero"/>
        <c:crossBetween val="between"/>
        <c:majorUnit val="1"/>
      </c:valAx>
      <c:valAx>
        <c:axId val="554927976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(%)</a:t>
                </a:r>
              </a:p>
            </c:rich>
          </c:tx>
          <c:layout>
            <c:manualLayout>
              <c:xMode val="edge"/>
              <c:yMode val="edge"/>
              <c:x val="0.89800449690837536"/>
              <c:y val="1.402138107542175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898184"/>
        <c:crosses val="max"/>
        <c:crossBetween val="between"/>
        <c:majorUnit val="20"/>
      </c:valAx>
      <c:dateAx>
        <c:axId val="55489818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554927976"/>
        <c:crosses val="autoZero"/>
        <c:auto val="1"/>
        <c:lblOffset val="100"/>
        <c:baseTimeUnit val="months"/>
      </c:date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32920422143844391"/>
          <c:y val="0.10797402268728851"/>
          <c:w val="0.57660493827160486"/>
          <c:h val="0.128953437585465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567147856517936E-2"/>
          <c:y val="8.430555555555555E-2"/>
          <c:w val="0.90230538984549191"/>
          <c:h val="0.53905912802566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'주식변동성과 옵션거래량'!$AC$27</c:f>
              <c:strCache>
                <c:ptCount val="1"/>
                <c:pt idx="0">
                  <c:v>옵션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'주식변동성과 옵션거래량'!$A$28:$A$49</c:f>
              <c:strCache>
                <c:ptCount val="22"/>
                <c:pt idx="0">
                  <c:v>LG유플러스</c:v>
                </c:pt>
                <c:pt idx="1">
                  <c:v>KT</c:v>
                </c:pt>
                <c:pt idx="2">
                  <c:v>HD현대인프라코어</c:v>
                </c:pt>
                <c:pt idx="3">
                  <c:v>신한지주</c:v>
                </c:pt>
                <c:pt idx="4">
                  <c:v>미래에셋증권</c:v>
                </c:pt>
                <c:pt idx="5">
                  <c:v>LG디스플레이</c:v>
                </c:pt>
                <c:pt idx="6">
                  <c:v>KB금융</c:v>
                </c:pt>
                <c:pt idx="7">
                  <c:v>한국전력</c:v>
                </c:pt>
                <c:pt idx="8">
                  <c:v>현대차</c:v>
                </c:pt>
                <c:pt idx="9">
                  <c:v>SK텔레콤</c:v>
                </c:pt>
                <c:pt idx="10">
                  <c:v>삼성전자</c:v>
                </c:pt>
                <c:pt idx="11">
                  <c:v>한국항공우주</c:v>
                </c:pt>
                <c:pt idx="12">
                  <c:v>하나금융지주</c:v>
                </c:pt>
                <c:pt idx="13">
                  <c:v>기아</c:v>
                </c:pt>
                <c:pt idx="14">
                  <c:v>삼성물산</c:v>
                </c:pt>
                <c:pt idx="15">
                  <c:v>넷마블</c:v>
                </c:pt>
                <c:pt idx="16">
                  <c:v>두산에너빌리티</c:v>
                </c:pt>
                <c:pt idx="17">
                  <c:v>아모레퍼시픽</c:v>
                </c:pt>
                <c:pt idx="18">
                  <c:v>HD한국조선해양</c:v>
                </c:pt>
                <c:pt idx="19">
                  <c:v>현대건설</c:v>
                </c:pt>
                <c:pt idx="20">
                  <c:v>현대제철</c:v>
                </c:pt>
                <c:pt idx="21">
                  <c:v>SK하이닉스</c:v>
                </c:pt>
              </c:strCache>
            </c:strRef>
          </c:cat>
          <c:val>
            <c:numRef>
              <c:f>'주식변동성과 옵션거래량'!$AC$28:$AC$49</c:f>
              <c:numCache>
                <c:formatCode>0.00</c:formatCode>
                <c:ptCount val="22"/>
                <c:pt idx="0">
                  <c:v>0.72716325741441268</c:v>
                </c:pt>
                <c:pt idx="1">
                  <c:v>-2.1600330204846533E-2</c:v>
                </c:pt>
                <c:pt idx="2">
                  <c:v>0.14675216764082966</c:v>
                </c:pt>
                <c:pt idx="3">
                  <c:v>-0.48435197796545615</c:v>
                </c:pt>
                <c:pt idx="4">
                  <c:v>-3.5794786424458995E-3</c:v>
                </c:pt>
                <c:pt idx="5">
                  <c:v>0.72634517477970784</c:v>
                </c:pt>
                <c:pt idx="6">
                  <c:v>-0.30562361662648446</c:v>
                </c:pt>
                <c:pt idx="7">
                  <c:v>4.0920757903179443E-2</c:v>
                </c:pt>
                <c:pt idx="8">
                  <c:v>-0.95210188398505158</c:v>
                </c:pt>
                <c:pt idx="9">
                  <c:v>0.90801929805207249</c:v>
                </c:pt>
                <c:pt idx="10">
                  <c:v>-0.11262301975760421</c:v>
                </c:pt>
                <c:pt idx="11">
                  <c:v>0.84016284427733068</c:v>
                </c:pt>
                <c:pt idx="12">
                  <c:v>-0.15656635447029482</c:v>
                </c:pt>
                <c:pt idx="13">
                  <c:v>-0.74813348320433015</c:v>
                </c:pt>
                <c:pt idx="14">
                  <c:v>0.35146530026434952</c:v>
                </c:pt>
                <c:pt idx="15">
                  <c:v>-0.19140337520569808</c:v>
                </c:pt>
                <c:pt idx="16">
                  <c:v>-0.64225074474221477</c:v>
                </c:pt>
                <c:pt idx="17">
                  <c:v>0.63241713050624959</c:v>
                </c:pt>
                <c:pt idx="18">
                  <c:v>0.25999236665715464</c:v>
                </c:pt>
                <c:pt idx="19">
                  <c:v>-0.64358635274452647</c:v>
                </c:pt>
                <c:pt idx="20">
                  <c:v>-0.79008838282695026</c:v>
                </c:pt>
                <c:pt idx="21">
                  <c:v>-0.59348761647719572</c:v>
                </c:pt>
              </c:numCache>
            </c:numRef>
          </c:val>
        </c:ser>
        <c:ser>
          <c:idx val="1"/>
          <c:order val="1"/>
          <c:tx>
            <c:strRef>
              <c:f>'주식변동성과 옵션거래량'!$AD$27</c:f>
              <c:strCache>
                <c:ptCount val="1"/>
                <c:pt idx="0">
                  <c:v>선물</c:v>
                </c:pt>
              </c:strCache>
            </c:strRef>
          </c:tx>
          <c:spPr>
            <a:pattFill prst="pct50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'주식변동성과 옵션거래량'!$A$28:$A$49</c:f>
              <c:strCache>
                <c:ptCount val="22"/>
                <c:pt idx="0">
                  <c:v>LG유플러스</c:v>
                </c:pt>
                <c:pt idx="1">
                  <c:v>KT</c:v>
                </c:pt>
                <c:pt idx="2">
                  <c:v>HD현대인프라코어</c:v>
                </c:pt>
                <c:pt idx="3">
                  <c:v>신한지주</c:v>
                </c:pt>
                <c:pt idx="4">
                  <c:v>미래에셋증권</c:v>
                </c:pt>
                <c:pt idx="5">
                  <c:v>LG디스플레이</c:v>
                </c:pt>
                <c:pt idx="6">
                  <c:v>KB금융</c:v>
                </c:pt>
                <c:pt idx="7">
                  <c:v>한국전력</c:v>
                </c:pt>
                <c:pt idx="8">
                  <c:v>현대차</c:v>
                </c:pt>
                <c:pt idx="9">
                  <c:v>SK텔레콤</c:v>
                </c:pt>
                <c:pt idx="10">
                  <c:v>삼성전자</c:v>
                </c:pt>
                <c:pt idx="11">
                  <c:v>한국항공우주</c:v>
                </c:pt>
                <c:pt idx="12">
                  <c:v>하나금융지주</c:v>
                </c:pt>
                <c:pt idx="13">
                  <c:v>기아</c:v>
                </c:pt>
                <c:pt idx="14">
                  <c:v>삼성물산</c:v>
                </c:pt>
                <c:pt idx="15">
                  <c:v>넷마블</c:v>
                </c:pt>
                <c:pt idx="16">
                  <c:v>두산에너빌리티</c:v>
                </c:pt>
                <c:pt idx="17">
                  <c:v>아모레퍼시픽</c:v>
                </c:pt>
                <c:pt idx="18">
                  <c:v>HD한국조선해양</c:v>
                </c:pt>
                <c:pt idx="19">
                  <c:v>현대건설</c:v>
                </c:pt>
                <c:pt idx="20">
                  <c:v>현대제철</c:v>
                </c:pt>
                <c:pt idx="21">
                  <c:v>SK하이닉스</c:v>
                </c:pt>
              </c:strCache>
            </c:strRef>
          </c:cat>
          <c:val>
            <c:numRef>
              <c:f>'주식변동성과 옵션거래량'!$AD$28:$AD$49</c:f>
              <c:numCache>
                <c:formatCode>0.00</c:formatCode>
                <c:ptCount val="22"/>
                <c:pt idx="0">
                  <c:v>0.296166213648208</c:v>
                </c:pt>
                <c:pt idx="1">
                  <c:v>-0.55986700204062101</c:v>
                </c:pt>
                <c:pt idx="2">
                  <c:v>0.32072646330976545</c:v>
                </c:pt>
                <c:pt idx="3">
                  <c:v>0.82679093756834621</c:v>
                </c:pt>
                <c:pt idx="4">
                  <c:v>0.75554874123584725</c:v>
                </c:pt>
                <c:pt idx="5">
                  <c:v>0.22175178201995896</c:v>
                </c:pt>
                <c:pt idx="6">
                  <c:v>0.7768095947282202</c:v>
                </c:pt>
                <c:pt idx="7">
                  <c:v>0.63759547620952606</c:v>
                </c:pt>
                <c:pt idx="8">
                  <c:v>0.94771004309863083</c:v>
                </c:pt>
                <c:pt idx="9">
                  <c:v>0.91655899230300675</c:v>
                </c:pt>
                <c:pt idx="10">
                  <c:v>0.50754759461195209</c:v>
                </c:pt>
                <c:pt idx="11">
                  <c:v>0.89798643798613464</c:v>
                </c:pt>
                <c:pt idx="12">
                  <c:v>0.81867633281193086</c:v>
                </c:pt>
                <c:pt idx="13">
                  <c:v>0.74415510493060577</c:v>
                </c:pt>
                <c:pt idx="14">
                  <c:v>0.9359320922825346</c:v>
                </c:pt>
                <c:pt idx="15">
                  <c:v>0.22105595894875746</c:v>
                </c:pt>
                <c:pt idx="16">
                  <c:v>0.30040381343625477</c:v>
                </c:pt>
                <c:pt idx="17">
                  <c:v>3.2618616117557404E-2</c:v>
                </c:pt>
                <c:pt idx="18">
                  <c:v>0.25844167799883055</c:v>
                </c:pt>
                <c:pt idx="19">
                  <c:v>0.47554007200807602</c:v>
                </c:pt>
                <c:pt idx="20">
                  <c:v>0.36269860363386786</c:v>
                </c:pt>
                <c:pt idx="21">
                  <c:v>-0.5543338358731249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4901712"/>
        <c:axId val="554902888"/>
      </c:barChart>
      <c:catAx>
        <c:axId val="55490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02888"/>
        <c:crosses val="autoZero"/>
        <c:auto val="1"/>
        <c:lblAlgn val="ctr"/>
        <c:lblOffset val="100"/>
        <c:noMultiLvlLbl val="0"/>
      </c:catAx>
      <c:valAx>
        <c:axId val="554902888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01712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76406714785651797"/>
          <c:y val="7.928186060075823E-2"/>
          <c:w val="0.21924343832020998"/>
          <c:h val="7.34959171770195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567147856517936E-2"/>
          <c:y val="8.430555555555555E-2"/>
          <c:w val="0.90787729658792649"/>
          <c:h val="0.5390591280256634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'주식거래량과 옵션거래량'!$AC$27</c:f>
              <c:strCache>
                <c:ptCount val="1"/>
                <c:pt idx="0">
                  <c:v>옵션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'주식거래량과 옵션거래량'!$A$28:$A$49</c:f>
              <c:strCache>
                <c:ptCount val="22"/>
                <c:pt idx="0">
                  <c:v>LG유플러스</c:v>
                </c:pt>
                <c:pt idx="1">
                  <c:v>KT</c:v>
                </c:pt>
                <c:pt idx="2">
                  <c:v>HD현대인프라코어</c:v>
                </c:pt>
                <c:pt idx="3">
                  <c:v>신한지주</c:v>
                </c:pt>
                <c:pt idx="4">
                  <c:v>미래에셋증권</c:v>
                </c:pt>
                <c:pt idx="5">
                  <c:v>LG디스플레이</c:v>
                </c:pt>
                <c:pt idx="6">
                  <c:v>KB금융</c:v>
                </c:pt>
                <c:pt idx="7">
                  <c:v>한국전력</c:v>
                </c:pt>
                <c:pt idx="8">
                  <c:v>현대차</c:v>
                </c:pt>
                <c:pt idx="9">
                  <c:v>SK텔레콤</c:v>
                </c:pt>
                <c:pt idx="10">
                  <c:v>삼성전자</c:v>
                </c:pt>
                <c:pt idx="11">
                  <c:v>한국항공우주</c:v>
                </c:pt>
                <c:pt idx="12">
                  <c:v>하나금융지주</c:v>
                </c:pt>
                <c:pt idx="13">
                  <c:v>기아</c:v>
                </c:pt>
                <c:pt idx="14">
                  <c:v>삼성물산</c:v>
                </c:pt>
                <c:pt idx="15">
                  <c:v>넷마블</c:v>
                </c:pt>
                <c:pt idx="16">
                  <c:v>두산에너빌리티</c:v>
                </c:pt>
                <c:pt idx="17">
                  <c:v>아모레퍼시픽</c:v>
                </c:pt>
                <c:pt idx="18">
                  <c:v>HD한국조선해양</c:v>
                </c:pt>
                <c:pt idx="19">
                  <c:v>현대건설</c:v>
                </c:pt>
                <c:pt idx="20">
                  <c:v>현대제철</c:v>
                </c:pt>
                <c:pt idx="21">
                  <c:v>SK하이닉스</c:v>
                </c:pt>
              </c:strCache>
            </c:strRef>
          </c:cat>
          <c:val>
            <c:numRef>
              <c:f>'주식거래량과 옵션거래량'!$AC$28:$AC$49</c:f>
              <c:numCache>
                <c:formatCode>0.00</c:formatCode>
                <c:ptCount val="22"/>
                <c:pt idx="0">
                  <c:v>0.32234321226097384</c:v>
                </c:pt>
                <c:pt idx="1">
                  <c:v>-0.70879312616926249</c:v>
                </c:pt>
                <c:pt idx="2">
                  <c:v>-0.1181521120069533</c:v>
                </c:pt>
                <c:pt idx="3">
                  <c:v>-0.84030296382102898</c:v>
                </c:pt>
                <c:pt idx="4">
                  <c:v>-0.66643160786331912</c:v>
                </c:pt>
                <c:pt idx="5">
                  <c:v>0.40823584478449998</c:v>
                </c:pt>
                <c:pt idx="6">
                  <c:v>-0.74623201963224173</c:v>
                </c:pt>
                <c:pt idx="7">
                  <c:v>-0.11920943103487007</c:v>
                </c:pt>
                <c:pt idx="8">
                  <c:v>-0.91331657518206355</c:v>
                </c:pt>
                <c:pt idx="9">
                  <c:v>0.80859511871475187</c:v>
                </c:pt>
                <c:pt idx="10">
                  <c:v>3.8364035944465497E-2</c:v>
                </c:pt>
                <c:pt idx="11">
                  <c:v>0.74804680916047572</c:v>
                </c:pt>
                <c:pt idx="12">
                  <c:v>-0.77681382879425709</c:v>
                </c:pt>
                <c:pt idx="13">
                  <c:v>1.9320781876377056E-2</c:v>
                </c:pt>
                <c:pt idx="14">
                  <c:v>7.2353883224864097E-3</c:v>
                </c:pt>
                <c:pt idx="15">
                  <c:v>-0.13242682768997888</c:v>
                </c:pt>
                <c:pt idx="16">
                  <c:v>-0.80596017075827608</c:v>
                </c:pt>
                <c:pt idx="17">
                  <c:v>0.30549500726920503</c:v>
                </c:pt>
                <c:pt idx="18">
                  <c:v>0.32759631356772601</c:v>
                </c:pt>
                <c:pt idx="19">
                  <c:v>-0.73821862518481518</c:v>
                </c:pt>
                <c:pt idx="20">
                  <c:v>-0.76444484073362795</c:v>
                </c:pt>
                <c:pt idx="21">
                  <c:v>0.91952514710010136</c:v>
                </c:pt>
              </c:numCache>
            </c:numRef>
          </c:val>
        </c:ser>
        <c:ser>
          <c:idx val="1"/>
          <c:order val="1"/>
          <c:tx>
            <c:strRef>
              <c:f>'주식거래량과 옵션거래량'!$AD$27</c:f>
              <c:strCache>
                <c:ptCount val="1"/>
                <c:pt idx="0">
                  <c:v>선물</c:v>
                </c:pt>
              </c:strCache>
            </c:strRef>
          </c:tx>
          <c:spPr>
            <a:pattFill prst="pct50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strRef>
              <c:f>'주식거래량과 옵션거래량'!$A$28:$A$49</c:f>
              <c:strCache>
                <c:ptCount val="22"/>
                <c:pt idx="0">
                  <c:v>LG유플러스</c:v>
                </c:pt>
                <c:pt idx="1">
                  <c:v>KT</c:v>
                </c:pt>
                <c:pt idx="2">
                  <c:v>HD현대인프라코어</c:v>
                </c:pt>
                <c:pt idx="3">
                  <c:v>신한지주</c:v>
                </c:pt>
                <c:pt idx="4">
                  <c:v>미래에셋증권</c:v>
                </c:pt>
                <c:pt idx="5">
                  <c:v>LG디스플레이</c:v>
                </c:pt>
                <c:pt idx="6">
                  <c:v>KB금융</c:v>
                </c:pt>
                <c:pt idx="7">
                  <c:v>한국전력</c:v>
                </c:pt>
                <c:pt idx="8">
                  <c:v>현대차</c:v>
                </c:pt>
                <c:pt idx="9">
                  <c:v>SK텔레콤</c:v>
                </c:pt>
                <c:pt idx="10">
                  <c:v>삼성전자</c:v>
                </c:pt>
                <c:pt idx="11">
                  <c:v>한국항공우주</c:v>
                </c:pt>
                <c:pt idx="12">
                  <c:v>하나금융지주</c:v>
                </c:pt>
                <c:pt idx="13">
                  <c:v>기아</c:v>
                </c:pt>
                <c:pt idx="14">
                  <c:v>삼성물산</c:v>
                </c:pt>
                <c:pt idx="15">
                  <c:v>넷마블</c:v>
                </c:pt>
                <c:pt idx="16">
                  <c:v>두산에너빌리티</c:v>
                </c:pt>
                <c:pt idx="17">
                  <c:v>아모레퍼시픽</c:v>
                </c:pt>
                <c:pt idx="18">
                  <c:v>HD한국조선해양</c:v>
                </c:pt>
                <c:pt idx="19">
                  <c:v>현대건설</c:v>
                </c:pt>
                <c:pt idx="20">
                  <c:v>현대제철</c:v>
                </c:pt>
                <c:pt idx="21">
                  <c:v>SK하이닉스</c:v>
                </c:pt>
              </c:strCache>
            </c:strRef>
          </c:cat>
          <c:val>
            <c:numRef>
              <c:f>'주식거래량과 옵션거래량'!$AD$28:$AD$49</c:f>
              <c:numCache>
                <c:formatCode>0.00</c:formatCode>
                <c:ptCount val="22"/>
                <c:pt idx="0">
                  <c:v>0.70883322321246278</c:v>
                </c:pt>
                <c:pt idx="1">
                  <c:v>-0.2425652716628714</c:v>
                </c:pt>
                <c:pt idx="2">
                  <c:v>0.73283735786273729</c:v>
                </c:pt>
                <c:pt idx="3">
                  <c:v>0.72606106669110337</c:v>
                </c:pt>
                <c:pt idx="4">
                  <c:v>0.32190508373267618</c:v>
                </c:pt>
                <c:pt idx="5">
                  <c:v>0.71220852102308319</c:v>
                </c:pt>
                <c:pt idx="6">
                  <c:v>0.89296219009120115</c:v>
                </c:pt>
                <c:pt idx="7">
                  <c:v>0.6668312863102035</c:v>
                </c:pt>
                <c:pt idx="8">
                  <c:v>0.9721814698347836</c:v>
                </c:pt>
                <c:pt idx="9">
                  <c:v>0.80621401574208129</c:v>
                </c:pt>
                <c:pt idx="10">
                  <c:v>0.98289080361345316</c:v>
                </c:pt>
                <c:pt idx="11">
                  <c:v>0.92656827177644518</c:v>
                </c:pt>
                <c:pt idx="12">
                  <c:v>0.81906876105782278</c:v>
                </c:pt>
                <c:pt idx="13">
                  <c:v>0.90387138008719914</c:v>
                </c:pt>
                <c:pt idx="14">
                  <c:v>0.89221812934545541</c:v>
                </c:pt>
                <c:pt idx="15">
                  <c:v>0.70128767319733742</c:v>
                </c:pt>
                <c:pt idx="16">
                  <c:v>0.76950569211286313</c:v>
                </c:pt>
                <c:pt idx="17">
                  <c:v>0.60971689080281755</c:v>
                </c:pt>
                <c:pt idx="18">
                  <c:v>0.74445106554210216</c:v>
                </c:pt>
                <c:pt idx="19">
                  <c:v>0.65553280104504152</c:v>
                </c:pt>
                <c:pt idx="20">
                  <c:v>0.49914567794186032</c:v>
                </c:pt>
                <c:pt idx="21">
                  <c:v>0.93226904669127653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4900928"/>
        <c:axId val="554906808"/>
      </c:barChart>
      <c:catAx>
        <c:axId val="554900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06808"/>
        <c:crosses val="autoZero"/>
        <c:auto val="1"/>
        <c:lblAlgn val="ctr"/>
        <c:lblOffset val="100"/>
        <c:noMultiLvlLbl val="0"/>
      </c:catAx>
      <c:valAx>
        <c:axId val="554906808"/>
        <c:scaling>
          <c:orientation val="minMax"/>
          <c:max val="1"/>
          <c:min val="-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00928"/>
        <c:crosses val="autoZero"/>
        <c:crossBetween val="between"/>
        <c:majorUnit val="0.5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8.0733814523184649E-2"/>
          <c:y val="7.9281860600758244E-2"/>
          <c:w val="0.21924343832020998"/>
          <c:h val="7.34959171770195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109339279950919E-2"/>
          <c:y val="8.0463512985365179E-2"/>
          <c:w val="0.78289223847019118"/>
          <c:h val="0.8251979617579560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'이론가 (2)'!$N$3</c:f>
              <c:strCache>
                <c:ptCount val="1"/>
                <c:pt idx="0">
                  <c:v>만기3일전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'이론가 (2)'!$A$4:$A$34</c:f>
              <c:numCache>
                <c:formatCode>General</c:formatCode>
                <c:ptCount val="31"/>
                <c:pt idx="0">
                  <c:v>9250</c:v>
                </c:pt>
                <c:pt idx="1">
                  <c:v>9300</c:v>
                </c:pt>
                <c:pt idx="2">
                  <c:v>9350</c:v>
                </c:pt>
                <c:pt idx="3">
                  <c:v>9400</c:v>
                </c:pt>
                <c:pt idx="4">
                  <c:v>9450</c:v>
                </c:pt>
                <c:pt idx="5">
                  <c:v>9500</c:v>
                </c:pt>
                <c:pt idx="6">
                  <c:v>9550</c:v>
                </c:pt>
                <c:pt idx="7">
                  <c:v>9600</c:v>
                </c:pt>
                <c:pt idx="8">
                  <c:v>9650</c:v>
                </c:pt>
                <c:pt idx="9">
                  <c:v>9700</c:v>
                </c:pt>
                <c:pt idx="10">
                  <c:v>9750</c:v>
                </c:pt>
                <c:pt idx="11">
                  <c:v>9800</c:v>
                </c:pt>
                <c:pt idx="12">
                  <c:v>9850</c:v>
                </c:pt>
                <c:pt idx="13">
                  <c:v>9900</c:v>
                </c:pt>
                <c:pt idx="14">
                  <c:v>9950</c:v>
                </c:pt>
                <c:pt idx="15">
                  <c:v>10000</c:v>
                </c:pt>
                <c:pt idx="16">
                  <c:v>10050</c:v>
                </c:pt>
                <c:pt idx="17">
                  <c:v>10100</c:v>
                </c:pt>
                <c:pt idx="18">
                  <c:v>10150</c:v>
                </c:pt>
                <c:pt idx="19">
                  <c:v>10200</c:v>
                </c:pt>
                <c:pt idx="20">
                  <c:v>10250</c:v>
                </c:pt>
                <c:pt idx="21">
                  <c:v>10300</c:v>
                </c:pt>
                <c:pt idx="22">
                  <c:v>10350</c:v>
                </c:pt>
                <c:pt idx="23">
                  <c:v>10400</c:v>
                </c:pt>
                <c:pt idx="24">
                  <c:v>10450</c:v>
                </c:pt>
                <c:pt idx="25">
                  <c:v>10500</c:v>
                </c:pt>
                <c:pt idx="26">
                  <c:v>10550</c:v>
                </c:pt>
                <c:pt idx="27">
                  <c:v>10600</c:v>
                </c:pt>
                <c:pt idx="28">
                  <c:v>10650</c:v>
                </c:pt>
                <c:pt idx="29">
                  <c:v>10700</c:v>
                </c:pt>
                <c:pt idx="30">
                  <c:v>10750</c:v>
                </c:pt>
              </c:numCache>
            </c:numRef>
          </c:xVal>
          <c:yVal>
            <c:numRef>
              <c:f>'이론가 (2)'!$N$4:$N$34</c:f>
              <c:numCache>
                <c:formatCode>0.0_ </c:formatCode>
                <c:ptCount val="31"/>
                <c:pt idx="0">
                  <c:v>364.34464439555342</c:v>
                </c:pt>
                <c:pt idx="1">
                  <c:v>317.80994860100759</c:v>
                </c:pt>
                <c:pt idx="2">
                  <c:v>271.48072146390933</c:v>
                </c:pt>
                <c:pt idx="3">
                  <c:v>225.5667746725195</c:v>
                </c:pt>
                <c:pt idx="4">
                  <c:v>180.42062782132285</c:v>
                </c:pt>
                <c:pt idx="5">
                  <c:v>136.57482299851566</c:v>
                </c:pt>
                <c:pt idx="6">
                  <c:v>94.749013935441624</c:v>
                </c:pt>
                <c:pt idx="7">
                  <c:v>55.805218526714704</c:v>
                </c:pt>
                <c:pt idx="8">
                  <c:v>20.642825482507519</c:v>
                </c:pt>
                <c:pt idx="9">
                  <c:v>-9.9511156753865944</c:v>
                </c:pt>
                <c:pt idx="10">
                  <c:v>-35.456644585069981</c:v>
                </c:pt>
                <c:pt idx="11">
                  <c:v>-55.73074419949964</c:v>
                </c:pt>
                <c:pt idx="12">
                  <c:v>-71.034329896097731</c:v>
                </c:pt>
                <c:pt idx="13">
                  <c:v>-81.96839665864151</c:v>
                </c:pt>
                <c:pt idx="14">
                  <c:v>-89.344375841883135</c:v>
                </c:pt>
                <c:pt idx="15">
                  <c:v>-94.033522643646322</c:v>
                </c:pt>
                <c:pt idx="16">
                  <c:v>-96.839077178369934</c:v>
                </c:pt>
                <c:pt idx="17">
                  <c:v>-98.41739461869409</c:v>
                </c:pt>
                <c:pt idx="18">
                  <c:v>-99.251785982790238</c:v>
                </c:pt>
                <c:pt idx="19">
                  <c:v>-99.666179441529096</c:v>
                </c:pt>
                <c:pt idx="20">
                  <c:v>-99.85950340858642</c:v>
                </c:pt>
                <c:pt idx="21">
                  <c:v>-99.944230994333623</c:v>
                </c:pt>
                <c:pt idx="22">
                  <c:v>-99.97912298706585</c:v>
                </c:pt>
                <c:pt idx="23">
                  <c:v>-99.992629102329076</c:v>
                </c:pt>
                <c:pt idx="24">
                  <c:v>-99.997545164808173</c:v>
                </c:pt>
                <c:pt idx="25">
                  <c:v>-99.999228590351578</c:v>
                </c:pt>
                <c:pt idx="26">
                  <c:v>-99.999771202974244</c:v>
                </c:pt>
                <c:pt idx="27">
                  <c:v>-99.999935925438749</c:v>
                </c:pt>
                <c:pt idx="28">
                  <c:v>-99.999983049628412</c:v>
                </c:pt>
                <c:pt idx="29">
                  <c:v>-99.999995762236921</c:v>
                </c:pt>
                <c:pt idx="30">
                  <c:v>-99.999998998206905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'이론가 (2)'!$O$3</c:f>
              <c:strCache>
                <c:ptCount val="1"/>
                <c:pt idx="0">
                  <c:v>만기2주전</c:v>
                </c:pt>
              </c:strCache>
            </c:strRef>
          </c:tx>
          <c:spPr>
            <a:ln w="19050">
              <a:solidFill>
                <a:srgbClr val="00B0F0"/>
              </a:solidFill>
              <a:prstDash val="sysDot"/>
            </a:ln>
          </c:spPr>
          <c:marker>
            <c:symbol val="none"/>
          </c:marker>
          <c:xVal>
            <c:numRef>
              <c:f>'이론가 (2)'!$A$4:$A$34</c:f>
              <c:numCache>
                <c:formatCode>General</c:formatCode>
                <c:ptCount val="31"/>
                <c:pt idx="0">
                  <c:v>9250</c:v>
                </c:pt>
                <c:pt idx="1">
                  <c:v>9300</c:v>
                </c:pt>
                <c:pt idx="2">
                  <c:v>9350</c:v>
                </c:pt>
                <c:pt idx="3">
                  <c:v>9400</c:v>
                </c:pt>
                <c:pt idx="4">
                  <c:v>9450</c:v>
                </c:pt>
                <c:pt idx="5">
                  <c:v>9500</c:v>
                </c:pt>
                <c:pt idx="6">
                  <c:v>9550</c:v>
                </c:pt>
                <c:pt idx="7">
                  <c:v>9600</c:v>
                </c:pt>
                <c:pt idx="8">
                  <c:v>9650</c:v>
                </c:pt>
                <c:pt idx="9">
                  <c:v>9700</c:v>
                </c:pt>
                <c:pt idx="10">
                  <c:v>9750</c:v>
                </c:pt>
                <c:pt idx="11">
                  <c:v>9800</c:v>
                </c:pt>
                <c:pt idx="12">
                  <c:v>9850</c:v>
                </c:pt>
                <c:pt idx="13">
                  <c:v>9900</c:v>
                </c:pt>
                <c:pt idx="14">
                  <c:v>9950</c:v>
                </c:pt>
                <c:pt idx="15">
                  <c:v>10000</c:v>
                </c:pt>
                <c:pt idx="16">
                  <c:v>10050</c:v>
                </c:pt>
                <c:pt idx="17">
                  <c:v>10100</c:v>
                </c:pt>
                <c:pt idx="18">
                  <c:v>10150</c:v>
                </c:pt>
                <c:pt idx="19">
                  <c:v>10200</c:v>
                </c:pt>
                <c:pt idx="20">
                  <c:v>10250</c:v>
                </c:pt>
                <c:pt idx="21">
                  <c:v>10300</c:v>
                </c:pt>
                <c:pt idx="22">
                  <c:v>10350</c:v>
                </c:pt>
                <c:pt idx="23">
                  <c:v>10400</c:v>
                </c:pt>
                <c:pt idx="24">
                  <c:v>10450</c:v>
                </c:pt>
                <c:pt idx="25">
                  <c:v>10500</c:v>
                </c:pt>
                <c:pt idx="26">
                  <c:v>10550</c:v>
                </c:pt>
                <c:pt idx="27">
                  <c:v>10600</c:v>
                </c:pt>
                <c:pt idx="28">
                  <c:v>10650</c:v>
                </c:pt>
                <c:pt idx="29">
                  <c:v>10700</c:v>
                </c:pt>
                <c:pt idx="30">
                  <c:v>10750</c:v>
                </c:pt>
              </c:numCache>
            </c:numRef>
          </c:xVal>
          <c:yVal>
            <c:numRef>
              <c:f>'이론가 (2)'!$O$4:$O$34</c:f>
              <c:numCache>
                <c:formatCode>0.0_ </c:formatCode>
                <c:ptCount val="31"/>
                <c:pt idx="0">
                  <c:v>370.13551029539349</c:v>
                </c:pt>
                <c:pt idx="1">
                  <c:v>328.63873783404875</c:v>
                </c:pt>
                <c:pt idx="2">
                  <c:v>288.45824062620903</c:v>
                </c:pt>
                <c:pt idx="3">
                  <c:v>249.7957603225509</c:v>
                </c:pt>
                <c:pt idx="4">
                  <c:v>212.85052253798349</c:v>
                </c:pt>
                <c:pt idx="5">
                  <c:v>177.81137027371724</c:v>
                </c:pt>
                <c:pt idx="6">
                  <c:v>144.84874202451769</c:v>
                </c:pt>
                <c:pt idx="7">
                  <c:v>114.10707530216506</c:v>
                </c:pt>
                <c:pt idx="8">
                  <c:v>85.698210785434171</c:v>
                </c:pt>
                <c:pt idx="9">
                  <c:v>59.696304700255155</c:v>
                </c:pt>
                <c:pt idx="10">
                  <c:v>36.134634319521943</c:v>
                </c:pt>
                <c:pt idx="11">
                  <c:v>15.00451834561132</c:v>
                </c:pt>
                <c:pt idx="12">
                  <c:v>-3.7436095412507884</c:v>
                </c:pt>
                <c:pt idx="13">
                  <c:v>-20.197117296530319</c:v>
                </c:pt>
                <c:pt idx="14">
                  <c:v>-34.476383391875295</c:v>
                </c:pt>
                <c:pt idx="15">
                  <c:v>-46.728719317269011</c:v>
                </c:pt>
                <c:pt idx="16">
                  <c:v>-57.121496454895002</c:v>
                </c:pt>
                <c:pt idx="17">
                  <c:v>-65.834984553193294</c:v>
                </c:pt>
                <c:pt idx="18">
                  <c:v>-73.055376455979086</c:v>
                </c:pt>
                <c:pt idx="19">
                  <c:v>-78.968401545418573</c:v>
                </c:pt>
                <c:pt idx="20">
                  <c:v>-83.753831503446023</c:v>
                </c:pt>
                <c:pt idx="21">
                  <c:v>-87.581070721576992</c:v>
                </c:pt>
                <c:pt idx="22">
                  <c:v>-90.605913414734445</c:v>
                </c:pt>
                <c:pt idx="23">
                  <c:v>-92.968451211308547</c:v>
                </c:pt>
                <c:pt idx="24">
                  <c:v>-94.792036291521669</c:v>
                </c:pt>
                <c:pt idx="25">
                  <c:v>-96.183149925352694</c:v>
                </c:pt>
                <c:pt idx="26">
                  <c:v>-97.231994997507826</c:v>
                </c:pt>
                <c:pt idx="27">
                  <c:v>-98.013621548479975</c:v>
                </c:pt>
                <c:pt idx="28">
                  <c:v>-98.589402425675459</c:v>
                </c:pt>
                <c:pt idx="29">
                  <c:v>-99.008696845514137</c:v>
                </c:pt>
                <c:pt idx="30">
                  <c:v>-99.310567950008746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'이론가 (2)'!$P$3</c:f>
              <c:strCache>
                <c:ptCount val="1"/>
                <c:pt idx="0">
                  <c:v>매입시</c:v>
                </c:pt>
              </c:strCache>
            </c:strRef>
          </c:tx>
          <c:spPr>
            <a:ln w="19050">
              <a:prstDash val="dash"/>
            </a:ln>
          </c:spPr>
          <c:marker>
            <c:symbol val="none"/>
          </c:marker>
          <c:xVal>
            <c:numRef>
              <c:f>'이론가 (2)'!$A$4:$A$34</c:f>
              <c:numCache>
                <c:formatCode>General</c:formatCode>
                <c:ptCount val="31"/>
                <c:pt idx="0">
                  <c:v>9250</c:v>
                </c:pt>
                <c:pt idx="1">
                  <c:v>9300</c:v>
                </c:pt>
                <c:pt idx="2">
                  <c:v>9350</c:v>
                </c:pt>
                <c:pt idx="3">
                  <c:v>9400</c:v>
                </c:pt>
                <c:pt idx="4">
                  <c:v>9450</c:v>
                </c:pt>
                <c:pt idx="5">
                  <c:v>9500</c:v>
                </c:pt>
                <c:pt idx="6">
                  <c:v>9550</c:v>
                </c:pt>
                <c:pt idx="7">
                  <c:v>9600</c:v>
                </c:pt>
                <c:pt idx="8">
                  <c:v>9650</c:v>
                </c:pt>
                <c:pt idx="9">
                  <c:v>9700</c:v>
                </c:pt>
                <c:pt idx="10">
                  <c:v>9750</c:v>
                </c:pt>
                <c:pt idx="11">
                  <c:v>9800</c:v>
                </c:pt>
                <c:pt idx="12">
                  <c:v>9850</c:v>
                </c:pt>
                <c:pt idx="13">
                  <c:v>9900</c:v>
                </c:pt>
                <c:pt idx="14">
                  <c:v>9950</c:v>
                </c:pt>
                <c:pt idx="15">
                  <c:v>10000</c:v>
                </c:pt>
                <c:pt idx="16">
                  <c:v>10050</c:v>
                </c:pt>
                <c:pt idx="17">
                  <c:v>10100</c:v>
                </c:pt>
                <c:pt idx="18">
                  <c:v>10150</c:v>
                </c:pt>
                <c:pt idx="19">
                  <c:v>10200</c:v>
                </c:pt>
                <c:pt idx="20">
                  <c:v>10250</c:v>
                </c:pt>
                <c:pt idx="21">
                  <c:v>10300</c:v>
                </c:pt>
                <c:pt idx="22">
                  <c:v>10350</c:v>
                </c:pt>
                <c:pt idx="23">
                  <c:v>10400</c:v>
                </c:pt>
                <c:pt idx="24">
                  <c:v>10450</c:v>
                </c:pt>
                <c:pt idx="25">
                  <c:v>10500</c:v>
                </c:pt>
                <c:pt idx="26">
                  <c:v>10550</c:v>
                </c:pt>
                <c:pt idx="27">
                  <c:v>10600</c:v>
                </c:pt>
                <c:pt idx="28">
                  <c:v>10650</c:v>
                </c:pt>
                <c:pt idx="29">
                  <c:v>10700</c:v>
                </c:pt>
                <c:pt idx="30">
                  <c:v>10750</c:v>
                </c:pt>
              </c:numCache>
            </c:numRef>
          </c:xVal>
          <c:yVal>
            <c:numRef>
              <c:f>'이론가 (2)'!$P$4:$P$34</c:f>
              <c:numCache>
                <c:formatCode>0.0_ </c:formatCode>
                <c:ptCount val="31"/>
                <c:pt idx="0">
                  <c:v>391.54649446261442</c:v>
                </c:pt>
                <c:pt idx="1">
                  <c:v>354.41340858861048</c:v>
                </c:pt>
                <c:pt idx="2">
                  <c:v>318.61661887269764</c:v>
                </c:pt>
                <c:pt idx="3">
                  <c:v>284.24595324365782</c:v>
                </c:pt>
                <c:pt idx="4">
                  <c:v>251.38269844127973</c:v>
                </c:pt>
                <c:pt idx="5">
                  <c:v>220.09774936050826</c:v>
                </c:pt>
                <c:pt idx="6">
                  <c:v>190.44999384723303</c:v>
                </c:pt>
                <c:pt idx="7">
                  <c:v>162.48499498188883</c:v>
                </c:pt>
                <c:pt idx="8">
                  <c:v>136.23401964968599</c:v>
                </c:pt>
                <c:pt idx="9">
                  <c:v>111.71344649249649</c:v>
                </c:pt>
                <c:pt idx="10">
                  <c:v>88.924569189312564</c:v>
                </c:pt>
                <c:pt idx="11">
                  <c:v>67.853793508093048</c:v>
                </c:pt>
                <c:pt idx="12">
                  <c:v>48.473209778171181</c:v>
                </c:pt>
                <c:pt idx="13">
                  <c:v>30.741507313422602</c:v>
                </c:pt>
                <c:pt idx="14">
                  <c:v>14.60518466732308</c:v>
                </c:pt>
                <c:pt idx="15">
                  <c:v>0</c:v>
                </c:pt>
                <c:pt idx="16">
                  <c:v>-13.147400380302896</c:v>
                </c:pt>
                <c:pt idx="17">
                  <c:v>-24.91773998503939</c:v>
                </c:pt>
                <c:pt idx="18">
                  <c:v>-35.39732072332869</c:v>
                </c:pt>
                <c:pt idx="19">
                  <c:v>-44.676242619315097</c:v>
                </c:pt>
                <c:pt idx="20">
                  <c:v>-52.8466891308952</c:v>
                </c:pt>
                <c:pt idx="21">
                  <c:v>-60.001324562941562</c:v>
                </c:pt>
                <c:pt idx="22">
                  <c:v>-66.231840839528502</c:v>
                </c:pt>
                <c:pt idx="23">
                  <c:v>-71.627681051572267</c:v>
                </c:pt>
                <c:pt idx="24">
                  <c:v>-76.274957322979077</c:v>
                </c:pt>
                <c:pt idx="25">
                  <c:v>-80.255571156277099</c:v>
                </c:pt>
                <c:pt idx="26">
                  <c:v>-83.646535941837001</c:v>
                </c:pt>
                <c:pt idx="27">
                  <c:v>-86.519494044078982</c:v>
                </c:pt>
                <c:pt idx="28">
                  <c:v>-88.940414998836886</c:v>
                </c:pt>
                <c:pt idx="29">
                  <c:v>-90.969456944953421</c:v>
                </c:pt>
                <c:pt idx="30">
                  <c:v>-92.66097045155864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4905632"/>
        <c:axId val="554903672"/>
      </c:scatterChart>
      <c:valAx>
        <c:axId val="554905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ko-KR" altLang="en-US"/>
                  <a:t>주가</a:t>
                </a:r>
                <a:endParaRPr lang="ko-KR" altLang="en-US" b="0"/>
              </a:p>
            </c:rich>
          </c:tx>
          <c:layout>
            <c:manualLayout>
              <c:xMode val="edge"/>
              <c:yMode val="edge"/>
              <c:x val="0.8977058867641543"/>
              <c:y val="0.77513804070186354"/>
            </c:manualLayout>
          </c:layout>
          <c:overlay val="0"/>
        </c:title>
        <c:numFmt formatCode="General" sourceLinked="1"/>
        <c:majorTickMark val="out"/>
        <c:minorTickMark val="none"/>
        <c:tickLblPos val="low"/>
        <c:spPr>
          <a:ln w="12700">
            <a:solidFill>
              <a:schemeClr val="tx1"/>
            </a:solidFill>
            <a:tailEnd type="triangle"/>
          </a:ln>
        </c:spPr>
        <c:txPr>
          <a:bodyPr/>
          <a:lstStyle/>
          <a:p>
            <a:pPr>
              <a:defRPr sz="1050"/>
            </a:pPr>
            <a:endParaRPr lang="ko-KR"/>
          </a:p>
        </c:txPr>
        <c:crossAx val="554903672"/>
        <c:crosses val="autoZero"/>
        <c:crossBetween val="midCat"/>
      </c:valAx>
      <c:valAx>
        <c:axId val="554903672"/>
        <c:scaling>
          <c:orientation val="minMax"/>
          <c:max val="400"/>
          <c:min val="-100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altLang="ko-KR"/>
                  <a:t>(%)</a:t>
                </a:r>
                <a:endParaRPr lang="ko-KR" altLang="en-US"/>
              </a:p>
            </c:rich>
          </c:tx>
          <c:layout>
            <c:manualLayout>
              <c:xMode val="edge"/>
              <c:yMode val="edge"/>
              <c:x val="0.10050753655793025"/>
              <c:y val="2.9388175454779513E-3"/>
            </c:manualLayout>
          </c:layout>
          <c:overlay val="0"/>
        </c:title>
        <c:numFmt formatCode="0_ " sourceLinked="0"/>
        <c:majorTickMark val="out"/>
        <c:minorTickMark val="none"/>
        <c:tickLblPos val="nextTo"/>
        <c:spPr>
          <a:ln w="12700">
            <a:solidFill>
              <a:schemeClr val="tx1"/>
            </a:solidFill>
            <a:tailEnd type="triangle"/>
          </a:ln>
        </c:spPr>
        <c:crossAx val="554905632"/>
        <c:crosses val="autoZero"/>
        <c:crossBetween val="midCat"/>
        <c:majorUnit val="100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53811023622047249"/>
          <c:y val="9.9927576096036697E-2"/>
          <c:w val="0.39064026996625423"/>
          <c:h val="0.29476373494083341"/>
        </c:manualLayout>
      </c:layout>
      <c:overlay val="0"/>
      <c:txPr>
        <a:bodyPr/>
        <a:lstStyle/>
        <a:p>
          <a:pPr>
            <a:defRPr sz="1050"/>
          </a:pPr>
          <a:endParaRPr lang="ko-KR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637580809805096E-2"/>
          <c:y val="0.12575167832526965"/>
          <c:w val="0.84947912642995094"/>
          <c:h val="0.76889810377012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Sheet1!$A$15</c:f>
              <c:strCache>
                <c:ptCount val="1"/>
                <c:pt idx="0">
                  <c:v>30세 미만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numRef>
              <c:f>Sheet1!$O$3:$S$3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Sheet1!$O$15:$S$15</c:f>
              <c:numCache>
                <c:formatCode>General</c:formatCode>
                <c:ptCount val="5"/>
                <c:pt idx="0">
                  <c:v>409722</c:v>
                </c:pt>
                <c:pt idx="1">
                  <c:v>480522</c:v>
                </c:pt>
                <c:pt idx="2">
                  <c:v>1344796</c:v>
                </c:pt>
                <c:pt idx="3">
                  <c:v>2699126</c:v>
                </c:pt>
                <c:pt idx="4">
                  <c:v>2556695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B7B-400C-96CA-95CB5DA5FBD4}"/>
            </c:ext>
          </c:extLst>
        </c:ser>
        <c:ser>
          <c:idx val="1"/>
          <c:order val="1"/>
          <c:tx>
            <c:strRef>
              <c:f>Sheet1!$A$16</c:f>
              <c:strCache>
                <c:ptCount val="1"/>
                <c:pt idx="0">
                  <c:v>30대</c:v>
                </c:pt>
              </c:strCache>
            </c:strRef>
          </c:tx>
          <c:spPr>
            <a:pattFill prst="pct60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numRef>
              <c:f>Sheet1!$O$3:$S$3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Sheet1!$O$16:$S$16</c:f>
              <c:numCache>
                <c:formatCode>General</c:formatCode>
                <c:ptCount val="5"/>
                <c:pt idx="0">
                  <c:v>1041910</c:v>
                </c:pt>
                <c:pt idx="1">
                  <c:v>1072120</c:v>
                </c:pt>
                <c:pt idx="2">
                  <c:v>1812487</c:v>
                </c:pt>
                <c:pt idx="3">
                  <c:v>2856757</c:v>
                </c:pt>
                <c:pt idx="4">
                  <c:v>2835700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B7B-400C-96CA-95CB5DA5FBD4}"/>
            </c:ext>
          </c:extLst>
        </c:ser>
        <c:ser>
          <c:idx val="2"/>
          <c:order val="2"/>
          <c:tx>
            <c:strRef>
              <c:f>Sheet1!$A$17</c:f>
              <c:strCache>
                <c:ptCount val="1"/>
                <c:pt idx="0">
                  <c:v>40대</c:v>
                </c:pt>
              </c:strCache>
            </c:strRef>
          </c:tx>
          <c:spPr>
            <a:pattFill prst="pct25">
              <a:fgClr>
                <a:srgbClr val="C00000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cat>
            <c:numRef>
              <c:f>Sheet1!$O$3:$S$3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Sheet1!$O$17:$S$17</c:f>
              <c:numCache>
                <c:formatCode>General</c:formatCode>
                <c:ptCount val="5"/>
                <c:pt idx="0">
                  <c:v>1533553</c:v>
                </c:pt>
                <c:pt idx="1">
                  <c:v>1576373</c:v>
                </c:pt>
                <c:pt idx="2">
                  <c:v>2214905</c:v>
                </c:pt>
                <c:pt idx="3">
                  <c:v>3165661</c:v>
                </c:pt>
                <c:pt idx="4">
                  <c:v>3265696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B7B-400C-96CA-95CB5DA5FBD4}"/>
            </c:ext>
          </c:extLst>
        </c:ser>
        <c:ser>
          <c:idx val="3"/>
          <c:order val="3"/>
          <c:tx>
            <c:strRef>
              <c:f>Sheet1!$A$18</c:f>
              <c:strCache>
                <c:ptCount val="1"/>
                <c:pt idx="0">
                  <c:v>50대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Sheet1!$O$3:$S$3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Sheet1!$O$18:$S$18</c:f>
              <c:numCache>
                <c:formatCode>General</c:formatCode>
                <c:ptCount val="5"/>
                <c:pt idx="0">
                  <c:v>1427594</c:v>
                </c:pt>
                <c:pt idx="1">
                  <c:v>1510653</c:v>
                </c:pt>
                <c:pt idx="2">
                  <c:v>1980018</c:v>
                </c:pt>
                <c:pt idx="3">
                  <c:v>2754873</c:v>
                </c:pt>
                <c:pt idx="4">
                  <c:v>3022857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B7B-400C-96CA-95CB5DA5FBD4}"/>
            </c:ext>
          </c:extLst>
        </c:ser>
        <c:ser>
          <c:idx val="4"/>
          <c:order val="4"/>
          <c:tx>
            <c:strRef>
              <c:f>Sheet1!$A$19</c:f>
              <c:strCache>
                <c:ptCount val="1"/>
                <c:pt idx="0">
                  <c:v>60세 이상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Sheet1!$O$3:$S$3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Sheet1!$O$19:$S$19</c:f>
              <c:numCache>
                <c:formatCode>General</c:formatCode>
                <c:ptCount val="5"/>
                <c:pt idx="0">
                  <c:v>1142876</c:v>
                </c:pt>
                <c:pt idx="1">
                  <c:v>1476813</c:v>
                </c:pt>
                <c:pt idx="2">
                  <c:v>1755022</c:v>
                </c:pt>
                <c:pt idx="3">
                  <c:v>2260286</c:v>
                </c:pt>
                <c:pt idx="4">
                  <c:v>2560258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B7B-400C-96CA-95CB5DA5FB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554899752"/>
        <c:axId val="554904064"/>
      </c:barChart>
      <c:catAx>
        <c:axId val="55489975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ea"/>
                    <a:ea typeface="+mn-ea"/>
                    <a:cs typeface="KoPubWorld돋움체 Medium" panose="00000600000000000000" pitchFamily="2" charset="-127"/>
                  </a:defRPr>
                </a:pPr>
                <a:r>
                  <a:rPr lang="en-US" sz="1000"/>
                  <a:t>(</a:t>
                </a:r>
                <a:r>
                  <a:rPr lang="ko-KR" sz="1000"/>
                  <a:t>년도</a:t>
                </a:r>
                <a:r>
                  <a:rPr lang="en-US" sz="1000"/>
                  <a:t>)</a:t>
                </a:r>
                <a:endParaRPr lang="ko-KR" sz="1000"/>
              </a:p>
            </c:rich>
          </c:tx>
          <c:layout>
            <c:manualLayout>
              <c:xMode val="edge"/>
              <c:yMode val="edge"/>
              <c:x val="0.9161881840241668"/>
              <c:y val="0.8671811022744327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+mn-ea"/>
                  <a:ea typeface="+mn-ea"/>
                  <a:cs typeface="KoPubWorld돋움체 Medium" panose="00000600000000000000" pitchFamily="2" charset="-127"/>
                </a:defRPr>
              </a:pPr>
              <a:endParaRPr lang="ko-K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ea"/>
                <a:ea typeface="+mn-ea"/>
                <a:cs typeface="KoPubWorld돋움체 Medium" panose="00000600000000000000" pitchFamily="2" charset="-127"/>
              </a:defRPr>
            </a:pPr>
            <a:endParaRPr lang="ko-KR"/>
          </a:p>
        </c:txPr>
        <c:crossAx val="554904064"/>
        <c:crosses val="autoZero"/>
        <c:auto val="1"/>
        <c:lblAlgn val="ctr"/>
        <c:lblOffset val="100"/>
        <c:noMultiLvlLbl val="0"/>
      </c:catAx>
      <c:valAx>
        <c:axId val="55490406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ea"/>
                <a:ea typeface="+mn-ea"/>
                <a:cs typeface="KoPubWorld돋움체 Medium" panose="00000600000000000000" pitchFamily="2" charset="-127"/>
              </a:defRPr>
            </a:pPr>
            <a:endParaRPr lang="ko-KR"/>
          </a:p>
        </c:txPr>
        <c:crossAx val="554899752"/>
        <c:crosses val="autoZero"/>
        <c:crossBetween val="between"/>
        <c:dispUnits>
          <c:builtInUnit val="tenThousands"/>
          <c:dispUnitsLbl>
            <c:layout>
              <c:manualLayout>
                <c:xMode val="edge"/>
                <c:yMode val="edge"/>
                <c:x val="4.5847949838526511E-2"/>
                <c:y val="0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+mn-ea"/>
                      <a:ea typeface="+mn-ea"/>
                      <a:cs typeface="KoPubWorld돋움체 Medium" panose="00000600000000000000" pitchFamily="2" charset="-127"/>
                    </a:defRPr>
                  </a:pPr>
                  <a:r>
                    <a:rPr lang="en-US" sz="1000"/>
                    <a:t>(</a:t>
                  </a:r>
                  <a:r>
                    <a:rPr lang="ko-KR" sz="1000"/>
                    <a:t>천명</a:t>
                  </a:r>
                  <a:r>
                    <a:rPr lang="en-US" sz="1000"/>
                    <a:t>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+mn-ea"/>
                    <a:ea typeface="+mn-ea"/>
                    <a:cs typeface="KoPubWorld돋움체 Medium" panose="00000600000000000000" pitchFamily="2" charset="-127"/>
                  </a:defRPr>
                </a:pPr>
                <a:endParaRPr lang="ko-KR"/>
              </a:p>
            </c:txPr>
          </c:dispUnitsLbl>
        </c:dispUnits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3320067701817648"/>
          <c:y val="0.13148227900687651"/>
          <c:w val="0.34914236656561892"/>
          <c:h val="0.2981540862218455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ysClr val="windowText" lastClr="000000"/>
              </a:solidFill>
              <a:latin typeface="+mn-ea"/>
              <a:ea typeface="+mn-ea"/>
              <a:cs typeface="KoPubWorld돋움체 Medium" panose="00000600000000000000" pitchFamily="2" charset="-127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50">
          <a:solidFill>
            <a:sysClr val="windowText" lastClr="000000"/>
          </a:solidFill>
          <a:latin typeface="+mn-ea"/>
          <a:ea typeface="+mn-ea"/>
          <a:cs typeface="KoPubWorld돋움체 Medium" panose="00000600000000000000" pitchFamily="2" charset="-127"/>
        </a:defRPr>
      </a:pPr>
      <a:endParaRPr lang="ko-K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518881568375382E-2"/>
          <c:y val="0.10695610965296004"/>
          <c:w val="0.90277300444539621"/>
          <c:h val="0.78009953056943138"/>
        </c:manualLayout>
      </c:layout>
      <c:lineChart>
        <c:grouping val="standard"/>
        <c:varyColors val="0"/>
        <c:ser>
          <c:idx val="0"/>
          <c:order val="0"/>
          <c:tx>
            <c:strRef>
              <c:f>옵션_그래프!$AB$2</c:f>
              <c:strCache>
                <c:ptCount val="1"/>
                <c:pt idx="0">
                  <c:v>금융투자</c:v>
                </c:pt>
              </c:strCache>
            </c:strRef>
          </c:tx>
          <c:spPr>
            <a:ln w="31750" cap="rnd" cmpd="dbl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옵션_그래프!$AB$39:$AB$118</c:f>
              <c:numCache>
                <c:formatCode>General</c:formatCode>
                <c:ptCount val="80"/>
                <c:pt idx="0">
                  <c:v>832.48849999999993</c:v>
                </c:pt>
                <c:pt idx="1">
                  <c:v>704.57349999999997</c:v>
                </c:pt>
                <c:pt idx="2">
                  <c:v>810.15949999999998</c:v>
                </c:pt>
                <c:pt idx="3">
                  <c:v>710.7835</c:v>
                </c:pt>
                <c:pt idx="4">
                  <c:v>597.40800000000002</c:v>
                </c:pt>
                <c:pt idx="5">
                  <c:v>732.06899999999996</c:v>
                </c:pt>
                <c:pt idx="6">
                  <c:v>1557.9794999999999</c:v>
                </c:pt>
                <c:pt idx="7">
                  <c:v>1398.1955</c:v>
                </c:pt>
                <c:pt idx="8">
                  <c:v>1530.1685</c:v>
                </c:pt>
                <c:pt idx="9">
                  <c:v>1312.085</c:v>
                </c:pt>
                <c:pt idx="10">
                  <c:v>1975.1655000000001</c:v>
                </c:pt>
                <c:pt idx="11">
                  <c:v>1607.5945000000002</c:v>
                </c:pt>
                <c:pt idx="12">
                  <c:v>1475.9655</c:v>
                </c:pt>
                <c:pt idx="13">
                  <c:v>976.36799999999994</c:v>
                </c:pt>
                <c:pt idx="14">
                  <c:v>816.38049999999998</c:v>
                </c:pt>
                <c:pt idx="15">
                  <c:v>1176.2925</c:v>
                </c:pt>
                <c:pt idx="16">
                  <c:v>1125.2750000000001</c:v>
                </c:pt>
                <c:pt idx="17">
                  <c:v>1487.5205000000001</c:v>
                </c:pt>
                <c:pt idx="18">
                  <c:v>1424.2355</c:v>
                </c:pt>
                <c:pt idx="19">
                  <c:v>1099.5045</c:v>
                </c:pt>
                <c:pt idx="20">
                  <c:v>980.80600000000004</c:v>
                </c:pt>
                <c:pt idx="21">
                  <c:v>1105.1970000000001</c:v>
                </c:pt>
                <c:pt idx="22">
                  <c:v>765.13149999999996</c:v>
                </c:pt>
                <c:pt idx="23">
                  <c:v>771.98700000000008</c:v>
                </c:pt>
                <c:pt idx="24">
                  <c:v>853.98500000000001</c:v>
                </c:pt>
                <c:pt idx="25">
                  <c:v>1030.009</c:v>
                </c:pt>
                <c:pt idx="26">
                  <c:v>1721.6624999999999</c:v>
                </c:pt>
                <c:pt idx="27">
                  <c:v>1412.7145</c:v>
                </c:pt>
                <c:pt idx="28">
                  <c:v>1158.174</c:v>
                </c:pt>
                <c:pt idx="29">
                  <c:v>1246.1970000000001</c:v>
                </c:pt>
                <c:pt idx="30">
                  <c:v>2047.546</c:v>
                </c:pt>
                <c:pt idx="31">
                  <c:v>1553.336</c:v>
                </c:pt>
                <c:pt idx="32">
                  <c:v>1040.2415000000001</c:v>
                </c:pt>
                <c:pt idx="33">
                  <c:v>1256.0035</c:v>
                </c:pt>
                <c:pt idx="34">
                  <c:v>1409.5335</c:v>
                </c:pt>
                <c:pt idx="35">
                  <c:v>1852.7539999999999</c:v>
                </c:pt>
                <c:pt idx="36">
                  <c:v>894.57399999999996</c:v>
                </c:pt>
                <c:pt idx="37">
                  <c:v>1010.433</c:v>
                </c:pt>
                <c:pt idx="38">
                  <c:v>543.3605</c:v>
                </c:pt>
                <c:pt idx="39">
                  <c:v>106.842</c:v>
                </c:pt>
                <c:pt idx="40">
                  <c:v>49.967500000000001</c:v>
                </c:pt>
                <c:pt idx="41">
                  <c:v>39.1295</c:v>
                </c:pt>
                <c:pt idx="42">
                  <c:v>53.350499999999997</c:v>
                </c:pt>
                <c:pt idx="43">
                  <c:v>62.900499999999994</c:v>
                </c:pt>
                <c:pt idx="44">
                  <c:v>60.655500000000004</c:v>
                </c:pt>
                <c:pt idx="45">
                  <c:v>34.361000000000004</c:v>
                </c:pt>
                <c:pt idx="46">
                  <c:v>40.370999999999995</c:v>
                </c:pt>
                <c:pt idx="47">
                  <c:v>40.545000000000002</c:v>
                </c:pt>
                <c:pt idx="48">
                  <c:v>70.031000000000006</c:v>
                </c:pt>
                <c:pt idx="49">
                  <c:v>53.637500000000003</c:v>
                </c:pt>
                <c:pt idx="50">
                  <c:v>39.114000000000004</c:v>
                </c:pt>
                <c:pt idx="51">
                  <c:v>90.777999999999992</c:v>
                </c:pt>
                <c:pt idx="52">
                  <c:v>821.80899999999997</c:v>
                </c:pt>
                <c:pt idx="53">
                  <c:v>1935.5895</c:v>
                </c:pt>
                <c:pt idx="54">
                  <c:v>1302.1390000000001</c:v>
                </c:pt>
                <c:pt idx="55">
                  <c:v>1626.788</c:v>
                </c:pt>
                <c:pt idx="56">
                  <c:v>1250.3919999999998</c:v>
                </c:pt>
                <c:pt idx="57">
                  <c:v>1643.538</c:v>
                </c:pt>
                <c:pt idx="58">
                  <c:v>1764.6385</c:v>
                </c:pt>
                <c:pt idx="59">
                  <c:v>1798.8164999999999</c:v>
                </c:pt>
                <c:pt idx="60">
                  <c:v>2500.9705000000004</c:v>
                </c:pt>
                <c:pt idx="61">
                  <c:v>1888.355</c:v>
                </c:pt>
                <c:pt idx="62">
                  <c:v>1825.875</c:v>
                </c:pt>
                <c:pt idx="63">
                  <c:v>1948.895</c:v>
                </c:pt>
                <c:pt idx="64">
                  <c:v>1798.96</c:v>
                </c:pt>
                <c:pt idx="65">
                  <c:v>1817.9434999999999</c:v>
                </c:pt>
                <c:pt idx="66">
                  <c:v>1707.0135</c:v>
                </c:pt>
                <c:pt idx="67">
                  <c:v>1499.2004999999999</c:v>
                </c:pt>
                <c:pt idx="68">
                  <c:v>1596.5259999999998</c:v>
                </c:pt>
                <c:pt idx="69">
                  <c:v>1317.934</c:v>
                </c:pt>
                <c:pt idx="70">
                  <c:v>1616.1399999999999</c:v>
                </c:pt>
                <c:pt idx="71">
                  <c:v>1492.2865000000002</c:v>
                </c:pt>
                <c:pt idx="72">
                  <c:v>1984.6815000000001</c:v>
                </c:pt>
                <c:pt idx="73">
                  <c:v>2071.9279999999999</c:v>
                </c:pt>
                <c:pt idx="74">
                  <c:v>2187.0685000000003</c:v>
                </c:pt>
                <c:pt idx="75">
                  <c:v>2289.4985000000001</c:v>
                </c:pt>
                <c:pt idx="76">
                  <c:v>2186.0879999999997</c:v>
                </c:pt>
                <c:pt idx="77">
                  <c:v>2573.6644999999999</c:v>
                </c:pt>
                <c:pt idx="78">
                  <c:v>2892.9845</c:v>
                </c:pt>
                <c:pt idx="79">
                  <c:v>3869.5110000000004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9A5-414E-892D-5D1B3F3A0A5E}"/>
            </c:ext>
          </c:extLst>
        </c:ser>
        <c:ser>
          <c:idx val="1"/>
          <c:order val="1"/>
          <c:tx>
            <c:strRef>
              <c:f>옵션_그래프!$AA$2</c:f>
              <c:strCache>
                <c:ptCount val="1"/>
                <c:pt idx="0">
                  <c:v>개인</c:v>
                </c:pt>
              </c:strCache>
            </c:strRef>
          </c:tx>
          <c:spPr>
            <a:ln w="190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옵션_그래프!$AA$39:$AA$118</c:f>
              <c:numCache>
                <c:formatCode>General</c:formatCode>
                <c:ptCount val="80"/>
                <c:pt idx="0">
                  <c:v>180.505</c:v>
                </c:pt>
                <c:pt idx="1">
                  <c:v>158.98400000000001</c:v>
                </c:pt>
                <c:pt idx="2">
                  <c:v>175.01349999999999</c:v>
                </c:pt>
                <c:pt idx="3">
                  <c:v>195.98349999999999</c:v>
                </c:pt>
                <c:pt idx="4">
                  <c:v>275.92700000000002</c:v>
                </c:pt>
                <c:pt idx="5">
                  <c:v>348.19849999999997</c:v>
                </c:pt>
                <c:pt idx="6">
                  <c:v>413.45600000000002</c:v>
                </c:pt>
                <c:pt idx="7">
                  <c:v>362.65049999999997</c:v>
                </c:pt>
                <c:pt idx="8">
                  <c:v>358.87549999999999</c:v>
                </c:pt>
                <c:pt idx="9">
                  <c:v>251.45299999999997</c:v>
                </c:pt>
                <c:pt idx="10">
                  <c:v>322.04050000000001</c:v>
                </c:pt>
                <c:pt idx="11">
                  <c:v>440.73</c:v>
                </c:pt>
                <c:pt idx="12">
                  <c:v>381.637</c:v>
                </c:pt>
                <c:pt idx="13">
                  <c:v>270.57</c:v>
                </c:pt>
                <c:pt idx="14">
                  <c:v>237.28800000000001</c:v>
                </c:pt>
                <c:pt idx="15">
                  <c:v>414.78300000000002</c:v>
                </c:pt>
                <c:pt idx="16">
                  <c:v>437.06899999999996</c:v>
                </c:pt>
                <c:pt idx="17">
                  <c:v>565.18650000000002</c:v>
                </c:pt>
                <c:pt idx="18">
                  <c:v>521.55200000000002</c:v>
                </c:pt>
                <c:pt idx="19">
                  <c:v>453.95499999999998</c:v>
                </c:pt>
                <c:pt idx="20">
                  <c:v>485.72699999999998</c:v>
                </c:pt>
                <c:pt idx="21">
                  <c:v>540.55150000000003</c:v>
                </c:pt>
                <c:pt idx="22">
                  <c:v>375.07249999999999</c:v>
                </c:pt>
                <c:pt idx="23">
                  <c:v>349.43049999999999</c:v>
                </c:pt>
                <c:pt idx="24">
                  <c:v>424.60950000000003</c:v>
                </c:pt>
                <c:pt idx="25">
                  <c:v>636.73749999999995</c:v>
                </c:pt>
                <c:pt idx="26">
                  <c:v>975.48450000000003</c:v>
                </c:pt>
                <c:pt idx="27">
                  <c:v>778.404</c:v>
                </c:pt>
                <c:pt idx="28">
                  <c:v>624.64450000000011</c:v>
                </c:pt>
                <c:pt idx="29">
                  <c:v>507.0215</c:v>
                </c:pt>
                <c:pt idx="30">
                  <c:v>660.1155</c:v>
                </c:pt>
                <c:pt idx="31">
                  <c:v>577.34450000000004</c:v>
                </c:pt>
                <c:pt idx="32">
                  <c:v>403.3125</c:v>
                </c:pt>
                <c:pt idx="33">
                  <c:v>491.08000000000004</c:v>
                </c:pt>
                <c:pt idx="34">
                  <c:v>605.42849999999999</c:v>
                </c:pt>
                <c:pt idx="35">
                  <c:v>706.32400000000007</c:v>
                </c:pt>
                <c:pt idx="36">
                  <c:v>445.82550000000003</c:v>
                </c:pt>
                <c:pt idx="37">
                  <c:v>539.01800000000003</c:v>
                </c:pt>
                <c:pt idx="38">
                  <c:v>311.31899999999996</c:v>
                </c:pt>
                <c:pt idx="39">
                  <c:v>71.238</c:v>
                </c:pt>
                <c:pt idx="40">
                  <c:v>34.674999999999997</c:v>
                </c:pt>
                <c:pt idx="41">
                  <c:v>22.093</c:v>
                </c:pt>
                <c:pt idx="42">
                  <c:v>33.295000000000002</c:v>
                </c:pt>
                <c:pt idx="43">
                  <c:v>41.603000000000002</c:v>
                </c:pt>
                <c:pt idx="44">
                  <c:v>41.217500000000001</c:v>
                </c:pt>
                <c:pt idx="45">
                  <c:v>24.821999999999999</c:v>
                </c:pt>
                <c:pt idx="46">
                  <c:v>36.811999999999998</c:v>
                </c:pt>
                <c:pt idx="47">
                  <c:v>34.165499999999994</c:v>
                </c:pt>
                <c:pt idx="48">
                  <c:v>54.229500000000002</c:v>
                </c:pt>
                <c:pt idx="49">
                  <c:v>37.569000000000003</c:v>
                </c:pt>
                <c:pt idx="50">
                  <c:v>28.043999999999997</c:v>
                </c:pt>
                <c:pt idx="51">
                  <c:v>56.292999999999999</c:v>
                </c:pt>
                <c:pt idx="52">
                  <c:v>427.51</c:v>
                </c:pt>
                <c:pt idx="53">
                  <c:v>843.77300000000002</c:v>
                </c:pt>
                <c:pt idx="54">
                  <c:v>641.63900000000001</c:v>
                </c:pt>
                <c:pt idx="55">
                  <c:v>811.46550000000002</c:v>
                </c:pt>
                <c:pt idx="56">
                  <c:v>597.03199999999993</c:v>
                </c:pt>
                <c:pt idx="57">
                  <c:v>595.37549999999999</c:v>
                </c:pt>
                <c:pt idx="58">
                  <c:v>645.33550000000002</c:v>
                </c:pt>
                <c:pt idx="59">
                  <c:v>567.101</c:v>
                </c:pt>
                <c:pt idx="60">
                  <c:v>660.35400000000004</c:v>
                </c:pt>
                <c:pt idx="61">
                  <c:v>579.75749999999994</c:v>
                </c:pt>
                <c:pt idx="62">
                  <c:v>513.54949999999997</c:v>
                </c:pt>
                <c:pt idx="63">
                  <c:v>590.8599999999999</c:v>
                </c:pt>
                <c:pt idx="64">
                  <c:v>588.76900000000001</c:v>
                </c:pt>
                <c:pt idx="65">
                  <c:v>510.60800000000006</c:v>
                </c:pt>
                <c:pt idx="66">
                  <c:v>553.49649999999997</c:v>
                </c:pt>
                <c:pt idx="67">
                  <c:v>481.83150000000001</c:v>
                </c:pt>
                <c:pt idx="68">
                  <c:v>384.60149999999999</c:v>
                </c:pt>
                <c:pt idx="69">
                  <c:v>350.00099999999998</c:v>
                </c:pt>
                <c:pt idx="70">
                  <c:v>359.24649999999997</c:v>
                </c:pt>
                <c:pt idx="71">
                  <c:v>255.02549999999999</c:v>
                </c:pt>
                <c:pt idx="72">
                  <c:v>305.07150000000001</c:v>
                </c:pt>
                <c:pt idx="73">
                  <c:v>361.6345</c:v>
                </c:pt>
                <c:pt idx="74">
                  <c:v>306.56600000000003</c:v>
                </c:pt>
                <c:pt idx="75">
                  <c:v>300.87900000000002</c:v>
                </c:pt>
                <c:pt idx="76">
                  <c:v>385.83249999999998</c:v>
                </c:pt>
                <c:pt idx="77">
                  <c:v>411.01549999999997</c:v>
                </c:pt>
                <c:pt idx="78">
                  <c:v>315.5745</c:v>
                </c:pt>
                <c:pt idx="79">
                  <c:v>225.82300000000001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9A5-414E-892D-5D1B3F3A0A5E}"/>
            </c:ext>
          </c:extLst>
        </c:ser>
        <c:ser>
          <c:idx val="2"/>
          <c:order val="2"/>
          <c:tx>
            <c:strRef>
              <c:f>옵션_그래프!$AD$2</c:f>
              <c:strCache>
                <c:ptCount val="1"/>
                <c:pt idx="0">
                  <c:v>외국인</c:v>
                </c:pt>
              </c:strCache>
            </c:strRef>
          </c:tx>
          <c:spPr>
            <a:ln w="2222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옵션_그래프!$AD$39:$AD$118</c:f>
              <c:numCache>
                <c:formatCode>General</c:formatCode>
                <c:ptCount val="8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3.1639999999999997</c:v>
                </c:pt>
                <c:pt idx="5">
                  <c:v>0.5</c:v>
                </c:pt>
                <c:pt idx="6">
                  <c:v>0</c:v>
                </c:pt>
                <c:pt idx="7">
                  <c:v>6.25E-2</c:v>
                </c:pt>
                <c:pt idx="8">
                  <c:v>4.75</c:v>
                </c:pt>
                <c:pt idx="9">
                  <c:v>0.23899999999999999</c:v>
                </c:pt>
                <c:pt idx="10">
                  <c:v>0.16</c:v>
                </c:pt>
                <c:pt idx="11">
                  <c:v>0.4</c:v>
                </c:pt>
                <c:pt idx="12">
                  <c:v>0.15</c:v>
                </c:pt>
                <c:pt idx="13">
                  <c:v>0.09</c:v>
                </c:pt>
                <c:pt idx="14">
                  <c:v>0</c:v>
                </c:pt>
                <c:pt idx="15">
                  <c:v>0.1085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2.5</c:v>
                </c:pt>
                <c:pt idx="20">
                  <c:v>0</c:v>
                </c:pt>
                <c:pt idx="21">
                  <c:v>8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49.399000000000001</c:v>
                </c:pt>
                <c:pt idx="57">
                  <c:v>574.43449999999996</c:v>
                </c:pt>
                <c:pt idx="58">
                  <c:v>599.9135</c:v>
                </c:pt>
                <c:pt idx="59">
                  <c:v>773.82249999999999</c:v>
                </c:pt>
                <c:pt idx="60">
                  <c:v>943.76900000000001</c:v>
                </c:pt>
                <c:pt idx="61">
                  <c:v>640.87099999999998</c:v>
                </c:pt>
                <c:pt idx="62">
                  <c:v>664.35200000000009</c:v>
                </c:pt>
                <c:pt idx="63">
                  <c:v>709.702</c:v>
                </c:pt>
                <c:pt idx="64">
                  <c:v>878.58999999999992</c:v>
                </c:pt>
                <c:pt idx="65">
                  <c:v>879.93599999999992</c:v>
                </c:pt>
                <c:pt idx="66">
                  <c:v>886.63799999999992</c:v>
                </c:pt>
                <c:pt idx="67">
                  <c:v>715.58500000000004</c:v>
                </c:pt>
                <c:pt idx="68">
                  <c:v>730.38599999999997</c:v>
                </c:pt>
                <c:pt idx="69">
                  <c:v>678.09699999999998</c:v>
                </c:pt>
                <c:pt idx="70">
                  <c:v>892.53800000000001</c:v>
                </c:pt>
                <c:pt idx="71">
                  <c:v>893.83699999999999</c:v>
                </c:pt>
                <c:pt idx="72">
                  <c:v>1263.3330000000001</c:v>
                </c:pt>
                <c:pt idx="73">
                  <c:v>1548.921</c:v>
                </c:pt>
                <c:pt idx="74">
                  <c:v>1402.62</c:v>
                </c:pt>
                <c:pt idx="75">
                  <c:v>1625.9535000000001</c:v>
                </c:pt>
                <c:pt idx="76">
                  <c:v>1746.0994999999998</c:v>
                </c:pt>
                <c:pt idx="77">
                  <c:v>2080.8095000000003</c:v>
                </c:pt>
                <c:pt idx="78">
                  <c:v>2442.5545000000002</c:v>
                </c:pt>
                <c:pt idx="79">
                  <c:v>3316.8090000000002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9A5-414E-892D-5D1B3F3A0A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271032"/>
        <c:axId val="500272600"/>
      </c:lineChart>
      <c:dateAx>
        <c:axId val="500271032"/>
        <c:scaling>
          <c:orientation val="minMax"/>
        </c:scaling>
        <c:delete val="0"/>
        <c:axPos val="b"/>
        <c:numFmt formatCode="yyyy\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72600"/>
        <c:crosses val="autoZero"/>
        <c:auto val="1"/>
        <c:lblOffset val="100"/>
        <c:baseTimeUnit val="months"/>
        <c:majorUnit val="1"/>
        <c:majorTimeUnit val="years"/>
      </c:dateAx>
      <c:valAx>
        <c:axId val="500272600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백만계약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2.7972027972027972E-2"/>
              <c:y val="1.760693891758163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71032"/>
        <c:crosses val="autoZero"/>
        <c:crossBetween val="between"/>
        <c:dispUnits>
          <c:builtInUnit val="thousands"/>
        </c:dispUnits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8.3112322464798855E-2"/>
          <c:y val="0.1309836704191312"/>
          <c:w val="0.60433530595901463"/>
          <c:h val="8.08508645807075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17004832988886E-2"/>
          <c:y val="6.1274633356915763E-2"/>
          <c:w val="0.86264743235929287"/>
          <c:h val="0.8015447072504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옵션_그래프!$BL$14</c:f>
              <c:strCache>
                <c:ptCount val="1"/>
                <c:pt idx="0">
                  <c:v>2017.1~2020.2</c:v>
                </c:pt>
              </c:strCache>
            </c:strRef>
          </c:tx>
          <c:spPr>
            <a:pattFill prst="pct30">
              <a:fgClr>
                <a:schemeClr val="tx1"/>
              </a:fgClr>
              <a:bgClr>
                <a:schemeClr val="bg1"/>
              </a:bgClr>
            </a:patt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3863101058938982E-16"/>
                  <c:y val="5.51898443733301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옵션_그래프!$BM$13:$BP$13</c:f>
              <c:strCache>
                <c:ptCount val="4"/>
                <c:pt idx="0">
                  <c:v>개인</c:v>
                </c:pt>
                <c:pt idx="1">
                  <c:v>금융투자</c:v>
                </c:pt>
                <c:pt idx="2">
                  <c:v>기타기관</c:v>
                </c:pt>
                <c:pt idx="3">
                  <c:v>외국인</c:v>
                </c:pt>
              </c:strCache>
            </c:strRef>
          </c:cat>
          <c:val>
            <c:numRef>
              <c:f>옵션_그래프!$BM$14:$BP$14</c:f>
              <c:numCache>
                <c:formatCode>_-* #,##0_-;\-* #,##0_-;_-* "-"??_-;_-@_-</c:formatCode>
                <c:ptCount val="4"/>
                <c:pt idx="0">
                  <c:v>26.439132521041643</c:v>
                </c:pt>
                <c:pt idx="1">
                  <c:v>71.154209126881511</c:v>
                </c:pt>
                <c:pt idx="2">
                  <c:v>2.3751605158626834</c:v>
                </c:pt>
                <c:pt idx="3">
                  <c:v>3.1497836214162939E-2</c:v>
                </c:pt>
              </c:numCache>
            </c:numRef>
          </c:val>
        </c:ser>
        <c:ser>
          <c:idx val="1"/>
          <c:order val="1"/>
          <c:tx>
            <c:strRef>
              <c:f>옵션_그래프!$BL$15</c:f>
              <c:strCache>
                <c:ptCount val="1"/>
                <c:pt idx="0">
                  <c:v>2021.10~2022.8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65569533119990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옵션_그래프!$BM$13:$BP$13</c:f>
              <c:strCache>
                <c:ptCount val="4"/>
                <c:pt idx="0">
                  <c:v>개인</c:v>
                </c:pt>
                <c:pt idx="1">
                  <c:v>금융투자</c:v>
                </c:pt>
                <c:pt idx="2">
                  <c:v>기타기관</c:v>
                </c:pt>
                <c:pt idx="3">
                  <c:v>외국인</c:v>
                </c:pt>
              </c:strCache>
            </c:strRef>
          </c:cat>
          <c:val>
            <c:numRef>
              <c:f>옵션_그래프!$BM$15:$BP$15</c:f>
              <c:numCache>
                <c:formatCode>_-* #,##0_-;\-* #,##0_-;_-* "-"??_-;_-@_-</c:formatCode>
                <c:ptCount val="4"/>
                <c:pt idx="0">
                  <c:v>12.270151568798976</c:v>
                </c:pt>
                <c:pt idx="1">
                  <c:v>55.401412765737952</c:v>
                </c:pt>
                <c:pt idx="2">
                  <c:v>0.13394212266910513</c:v>
                </c:pt>
                <c:pt idx="3">
                  <c:v>32.19449354279395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0263584"/>
        <c:axId val="500264368"/>
      </c:barChart>
      <c:catAx>
        <c:axId val="5002635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4368"/>
        <c:crosses val="autoZero"/>
        <c:auto val="1"/>
        <c:lblAlgn val="ctr"/>
        <c:lblOffset val="100"/>
        <c:noMultiLvlLbl val="0"/>
      </c:catAx>
      <c:valAx>
        <c:axId val="500264368"/>
        <c:scaling>
          <c:orientation val="minMax"/>
        </c:scaling>
        <c:delete val="0"/>
        <c:axPos val="l"/>
        <c:numFmt formatCode="_-* #,##0_-;\-* #,##0_-;_-* &quot;-&quot;??_-;_-@_-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3584"/>
        <c:crosses val="autoZero"/>
        <c:crossBetween val="between"/>
        <c:majorUnit val="20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50847663499650797"/>
          <c:y val="6.2461866859497957E-2"/>
          <c:w val="0.41963109236742618"/>
          <c:h val="0.220070156287209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000"/>
              <a:t>투자자별 콜</a:t>
            </a:r>
            <a:r>
              <a:rPr lang="en-US" altLang="ko-KR" sz="1000"/>
              <a:t>/</a:t>
            </a:r>
            <a:r>
              <a:rPr lang="ko-KR" altLang="en-US" sz="1000"/>
              <a:t>풋비율</a:t>
            </a:r>
          </a:p>
        </c:rich>
      </c:tx>
      <c:layout>
        <c:manualLayout>
          <c:xMode val="edge"/>
          <c:yMode val="edge"/>
          <c:x val="0.33134266704154325"/>
          <c:y val="4.838055714558290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>
        <c:manualLayout>
          <c:layoutTarget val="inner"/>
          <c:xMode val="edge"/>
          <c:yMode val="edge"/>
          <c:x val="5.7518881568375382E-2"/>
          <c:y val="0.10695610965296004"/>
          <c:w val="0.90277300444539621"/>
          <c:h val="0.78009953056943138"/>
        </c:manualLayout>
      </c:layout>
      <c:lineChart>
        <c:grouping val="standard"/>
        <c:varyColors val="0"/>
        <c:ser>
          <c:idx val="0"/>
          <c:order val="0"/>
          <c:tx>
            <c:strRef>
              <c:f>옵션_그래프!$BC$2</c:f>
              <c:strCache>
                <c:ptCount val="1"/>
                <c:pt idx="0">
                  <c:v>금융투자</c:v>
                </c:pt>
              </c:strCache>
            </c:strRef>
          </c:tx>
          <c:spPr>
            <a:ln w="34925" cap="rnd" cmpd="dbl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옵션_그래프!$BC$39:$BC$118</c:f>
              <c:numCache>
                <c:formatCode>General</c:formatCode>
                <c:ptCount val="80"/>
                <c:pt idx="0">
                  <c:v>1.1765913193985988</c:v>
                </c:pt>
                <c:pt idx="1">
                  <c:v>1.2031795020927241</c:v>
                </c:pt>
                <c:pt idx="2">
                  <c:v>1.1927760899131861</c:v>
                </c:pt>
                <c:pt idx="3">
                  <c:v>1.0963385482489063</c:v>
                </c:pt>
                <c:pt idx="4">
                  <c:v>1.2084425402294177</c:v>
                </c:pt>
                <c:pt idx="5">
                  <c:v>1.1741341035140733</c:v>
                </c:pt>
                <c:pt idx="6">
                  <c:v>1.0672028904069513</c:v>
                </c:pt>
                <c:pt idx="7">
                  <c:v>1.1093725720337513</c:v>
                </c:pt>
                <c:pt idx="8">
                  <c:v>1.0111038824488081</c:v>
                </c:pt>
                <c:pt idx="9">
                  <c:v>1.1933280008157583</c:v>
                </c:pt>
                <c:pt idx="10">
                  <c:v>1.0024529260229142</c:v>
                </c:pt>
                <c:pt idx="11">
                  <c:v>0.92188404099140664</c:v>
                </c:pt>
                <c:pt idx="12">
                  <c:v>0.99268185334544823</c:v>
                </c:pt>
                <c:pt idx="13">
                  <c:v>0.9573180816290936</c:v>
                </c:pt>
                <c:pt idx="14">
                  <c:v>0.86679342444954111</c:v>
                </c:pt>
                <c:pt idx="15">
                  <c:v>0.8929334379337398</c:v>
                </c:pt>
                <c:pt idx="16">
                  <c:v>1.0386838574791901</c:v>
                </c:pt>
                <c:pt idx="17">
                  <c:v>1.1771088393059692</c:v>
                </c:pt>
                <c:pt idx="18">
                  <c:v>1.1460900606049647</c:v>
                </c:pt>
                <c:pt idx="19">
                  <c:v>1.1210641351610999</c:v>
                </c:pt>
                <c:pt idx="20">
                  <c:v>0.95256187570610229</c:v>
                </c:pt>
                <c:pt idx="21">
                  <c:v>1.1080361945380122</c:v>
                </c:pt>
                <c:pt idx="22">
                  <c:v>1.283160186142555</c:v>
                </c:pt>
                <c:pt idx="23">
                  <c:v>1.1192830553328867</c:v>
                </c:pt>
                <c:pt idx="24">
                  <c:v>1.1080636083573598</c:v>
                </c:pt>
                <c:pt idx="25">
                  <c:v>1.0743663923357867</c:v>
                </c:pt>
                <c:pt idx="26">
                  <c:v>1.0246147097924363</c:v>
                </c:pt>
                <c:pt idx="27">
                  <c:v>1.0294021104013873</c:v>
                </c:pt>
                <c:pt idx="28">
                  <c:v>1.1691048261886612</c:v>
                </c:pt>
                <c:pt idx="29">
                  <c:v>1.1875040592323178</c:v>
                </c:pt>
                <c:pt idx="30">
                  <c:v>1.0530059693755542</c:v>
                </c:pt>
                <c:pt idx="31">
                  <c:v>1.0868579228365454</c:v>
                </c:pt>
                <c:pt idx="32">
                  <c:v>1.0924202575694337</c:v>
                </c:pt>
                <c:pt idx="33">
                  <c:v>1.1401933495721754</c:v>
                </c:pt>
                <c:pt idx="34">
                  <c:v>1.0542748523821077</c:v>
                </c:pt>
                <c:pt idx="35">
                  <c:v>0.96477360215316021</c:v>
                </c:pt>
                <c:pt idx="36">
                  <c:v>1.090018737354622</c:v>
                </c:pt>
                <c:pt idx="37">
                  <c:v>1.0610944413053989</c:v>
                </c:pt>
                <c:pt idx="38">
                  <c:v>1.0723012644855197</c:v>
                </c:pt>
                <c:pt idx="39">
                  <c:v>0.98469340367432623</c:v>
                </c:pt>
                <c:pt idx="40">
                  <c:v>1.127136501990166</c:v>
                </c:pt>
                <c:pt idx="41">
                  <c:v>1.2062189896256204</c:v>
                </c:pt>
                <c:pt idx="42">
                  <c:v>1.292623708128317</c:v>
                </c:pt>
                <c:pt idx="43">
                  <c:v>1.3837233538607296</c:v>
                </c:pt>
                <c:pt idx="44">
                  <c:v>1.2857385111073427</c:v>
                </c:pt>
                <c:pt idx="45">
                  <c:v>1.4892060272384817</c:v>
                </c:pt>
                <c:pt idx="46">
                  <c:v>1.4084834745257131</c:v>
                </c:pt>
                <c:pt idx="47">
                  <c:v>1.7953393774345894</c:v>
                </c:pt>
                <c:pt idx="48">
                  <c:v>2.146117388081493</c:v>
                </c:pt>
                <c:pt idx="49">
                  <c:v>1.4127887361957672</c:v>
                </c:pt>
                <c:pt idx="50">
                  <c:v>1.371551567331595</c:v>
                </c:pt>
                <c:pt idx="51">
                  <c:v>1.3172727156696318</c:v>
                </c:pt>
                <c:pt idx="52">
                  <c:v>1.3294203015628034</c:v>
                </c:pt>
                <c:pt idx="53">
                  <c:v>1.187084538123341</c:v>
                </c:pt>
                <c:pt idx="54">
                  <c:v>1.1597066960346576</c:v>
                </c:pt>
                <c:pt idx="55">
                  <c:v>1.1591488102229841</c:v>
                </c:pt>
                <c:pt idx="56">
                  <c:v>1.1541379645987968</c:v>
                </c:pt>
                <c:pt idx="57">
                  <c:v>1.1677854871864879</c:v>
                </c:pt>
                <c:pt idx="58">
                  <c:v>1.1051483509076658</c:v>
                </c:pt>
                <c:pt idx="59">
                  <c:v>1.042930331127031</c:v>
                </c:pt>
                <c:pt idx="60">
                  <c:v>1.1015066577205233</c:v>
                </c:pt>
                <c:pt idx="61">
                  <c:v>1.1899937954109236</c:v>
                </c:pt>
                <c:pt idx="62">
                  <c:v>1.1395714822234084</c:v>
                </c:pt>
                <c:pt idx="63">
                  <c:v>1.0553866370523177</c:v>
                </c:pt>
                <c:pt idx="64">
                  <c:v>1.1289341483186488</c:v>
                </c:pt>
                <c:pt idx="65">
                  <c:v>0.91762045230034572</c:v>
                </c:pt>
                <c:pt idx="66">
                  <c:v>1.1345406459841691</c:v>
                </c:pt>
                <c:pt idx="67">
                  <c:v>1.0704629745356065</c:v>
                </c:pt>
                <c:pt idx="68">
                  <c:v>0.99562881283581539</c:v>
                </c:pt>
                <c:pt idx="69">
                  <c:v>1.1000054175842036</c:v>
                </c:pt>
                <c:pt idx="70">
                  <c:v>1.2120586445881458</c:v>
                </c:pt>
                <c:pt idx="71">
                  <c:v>0.95172692055171482</c:v>
                </c:pt>
                <c:pt idx="72">
                  <c:v>1.2279777884922476</c:v>
                </c:pt>
                <c:pt idx="73">
                  <c:v>1.1884544453997554</c:v>
                </c:pt>
                <c:pt idx="74">
                  <c:v>1.1246783816616952</c:v>
                </c:pt>
                <c:pt idx="75">
                  <c:v>1.2207647214875983</c:v>
                </c:pt>
                <c:pt idx="76">
                  <c:v>1.1068910200035758</c:v>
                </c:pt>
                <c:pt idx="77">
                  <c:v>1.060376335886724</c:v>
                </c:pt>
                <c:pt idx="78">
                  <c:v>1.0990791719149975</c:v>
                </c:pt>
                <c:pt idx="79">
                  <c:v>1.1074597162902715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9A5-414E-892D-5D1B3F3A0A5E}"/>
            </c:ext>
          </c:extLst>
        </c:ser>
        <c:ser>
          <c:idx val="1"/>
          <c:order val="1"/>
          <c:tx>
            <c:strRef>
              <c:f>옵션_그래프!$BB$2</c:f>
              <c:strCache>
                <c:ptCount val="1"/>
                <c:pt idx="0">
                  <c:v>개인</c:v>
                </c:pt>
              </c:strCache>
            </c:strRef>
          </c:tx>
          <c:spPr>
            <a:ln w="22225" cap="rnd">
              <a:solidFill>
                <a:srgbClr val="0070C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옵션_그래프!$BB$39:$BB$118</c:f>
              <c:numCache>
                <c:formatCode>0.0</c:formatCode>
                <c:ptCount val="80"/>
                <c:pt idx="0">
                  <c:v>1.4755537269423302</c:v>
                </c:pt>
                <c:pt idx="1">
                  <c:v>1.4756343478227019</c:v>
                </c:pt>
                <c:pt idx="2">
                  <c:v>1.3582752231766886</c:v>
                </c:pt>
                <c:pt idx="3">
                  <c:v>1.3267245626636115</c:v>
                </c:pt>
                <c:pt idx="4">
                  <c:v>1.1737147268745374</c:v>
                </c:pt>
                <c:pt idx="5">
                  <c:v>1.1485776872763174</c:v>
                </c:pt>
                <c:pt idx="6">
                  <c:v>1.086554547633767</c:v>
                </c:pt>
                <c:pt idx="7">
                  <c:v>1.102327832834298</c:v>
                </c:pt>
                <c:pt idx="8">
                  <c:v>1.1270918967617274</c:v>
                </c:pt>
                <c:pt idx="9">
                  <c:v>1.1352280832852144</c:v>
                </c:pt>
                <c:pt idx="10">
                  <c:v>0.88859566557294367</c:v>
                </c:pt>
                <c:pt idx="11">
                  <c:v>0.89704894888173414</c:v>
                </c:pt>
                <c:pt idx="12">
                  <c:v>1.0071737935640972</c:v>
                </c:pt>
                <c:pt idx="13">
                  <c:v>1.0733333333333333</c:v>
                </c:pt>
                <c:pt idx="14">
                  <c:v>0.8925506460360505</c:v>
                </c:pt>
                <c:pt idx="15">
                  <c:v>0.82684756781040181</c:v>
                </c:pt>
                <c:pt idx="16">
                  <c:v>0.84380345711302585</c:v>
                </c:pt>
                <c:pt idx="17">
                  <c:v>0.93227805365857819</c:v>
                </c:pt>
                <c:pt idx="18">
                  <c:v>1.020614802288123</c:v>
                </c:pt>
                <c:pt idx="19">
                  <c:v>1.0391703257830134</c:v>
                </c:pt>
                <c:pt idx="20">
                  <c:v>0.87333243342268174</c:v>
                </c:pt>
                <c:pt idx="21">
                  <c:v>0.95677230299750415</c:v>
                </c:pt>
                <c:pt idx="22">
                  <c:v>0.96444003331046302</c:v>
                </c:pt>
                <c:pt idx="23">
                  <c:v>1.0474643307063547</c:v>
                </c:pt>
                <c:pt idx="24">
                  <c:v>0.89898612688843371</c:v>
                </c:pt>
                <c:pt idx="25">
                  <c:v>0.92727077361728671</c:v>
                </c:pt>
                <c:pt idx="26">
                  <c:v>0.98629323896169474</c:v>
                </c:pt>
                <c:pt idx="27">
                  <c:v>0.96850758101654288</c:v>
                </c:pt>
                <c:pt idx="28">
                  <c:v>1.080466622813226</c:v>
                </c:pt>
                <c:pt idx="29">
                  <c:v>1.0774886808301407</c:v>
                </c:pt>
                <c:pt idx="30">
                  <c:v>1.0142175828736026</c:v>
                </c:pt>
                <c:pt idx="31">
                  <c:v>0.9394249357969825</c:v>
                </c:pt>
                <c:pt idx="32">
                  <c:v>1.0099147071062462</c:v>
                </c:pt>
                <c:pt idx="33">
                  <c:v>1.0500232729489019</c:v>
                </c:pt>
                <c:pt idx="34">
                  <c:v>0.98180809380247669</c:v>
                </c:pt>
                <c:pt idx="35">
                  <c:v>1.163064998461131</c:v>
                </c:pt>
                <c:pt idx="36">
                  <c:v>1.1069158463334294</c:v>
                </c:pt>
                <c:pt idx="37">
                  <c:v>1.0301193361467815</c:v>
                </c:pt>
                <c:pt idx="38">
                  <c:v>1.0245624987806545</c:v>
                </c:pt>
                <c:pt idx="39">
                  <c:v>0.92111969580518582</c:v>
                </c:pt>
                <c:pt idx="40">
                  <c:v>1.4417294556721356</c:v>
                </c:pt>
                <c:pt idx="41">
                  <c:v>1.2810386660471837</c:v>
                </c:pt>
                <c:pt idx="42">
                  <c:v>1.6804331199935596</c:v>
                </c:pt>
                <c:pt idx="43">
                  <c:v>1.5881364894709011</c:v>
                </c:pt>
                <c:pt idx="44">
                  <c:v>1.3133155605444082</c:v>
                </c:pt>
                <c:pt idx="45">
                  <c:v>1.7661447595698447</c:v>
                </c:pt>
                <c:pt idx="46">
                  <c:v>1.6599226850681021</c:v>
                </c:pt>
                <c:pt idx="47">
                  <c:v>1.9723345948062116</c:v>
                </c:pt>
                <c:pt idx="48">
                  <c:v>2.4076599220811863</c:v>
                </c:pt>
                <c:pt idx="49">
                  <c:v>1.6021818181818182</c:v>
                </c:pt>
                <c:pt idx="50">
                  <c:v>1.4317363971385215</c:v>
                </c:pt>
                <c:pt idx="51">
                  <c:v>1.4825472426186854</c:v>
                </c:pt>
                <c:pt idx="52">
                  <c:v>1.2544190853864325</c:v>
                </c:pt>
                <c:pt idx="53">
                  <c:v>1.2363391562704578</c:v>
                </c:pt>
                <c:pt idx="54">
                  <c:v>1.259566743143093</c:v>
                </c:pt>
                <c:pt idx="55">
                  <c:v>1.1074152225995157</c:v>
                </c:pt>
                <c:pt idx="56">
                  <c:v>1.1392900589258617</c:v>
                </c:pt>
                <c:pt idx="57">
                  <c:v>1.3650507072801592</c:v>
                </c:pt>
                <c:pt idx="58">
                  <c:v>1.334623642688016</c:v>
                </c:pt>
                <c:pt idx="59">
                  <c:v>1.6707906628456517</c:v>
                </c:pt>
                <c:pt idx="60">
                  <c:v>1.2665316629483439</c:v>
                </c:pt>
                <c:pt idx="61">
                  <c:v>1.449603674252347</c:v>
                </c:pt>
                <c:pt idx="62">
                  <c:v>1.3686669633941317</c:v>
                </c:pt>
                <c:pt idx="63">
                  <c:v>1.2918383851705031</c:v>
                </c:pt>
                <c:pt idx="64">
                  <c:v>1.1490704087573389</c:v>
                </c:pt>
                <c:pt idx="65">
                  <c:v>1.2075381968162837</c:v>
                </c:pt>
                <c:pt idx="66">
                  <c:v>1.2367923346440304</c:v>
                </c:pt>
                <c:pt idx="67">
                  <c:v>1.4091213631795525</c:v>
                </c:pt>
                <c:pt idx="68">
                  <c:v>1.0863759530648613</c:v>
                </c:pt>
                <c:pt idx="69">
                  <c:v>1.2096022727272726</c:v>
                </c:pt>
                <c:pt idx="70">
                  <c:v>1.5712164101389579</c:v>
                </c:pt>
                <c:pt idx="71">
                  <c:v>1.51114393323979</c:v>
                </c:pt>
                <c:pt idx="72">
                  <c:v>2.0658295396303776</c:v>
                </c:pt>
                <c:pt idx="73">
                  <c:v>1.8329494802315653</c:v>
                </c:pt>
                <c:pt idx="74">
                  <c:v>1.0814122040227447</c:v>
                </c:pt>
                <c:pt idx="75">
                  <c:v>1.8249559890148586</c:v>
                </c:pt>
                <c:pt idx="76">
                  <c:v>1.2594751759759195</c:v>
                </c:pt>
                <c:pt idx="77">
                  <c:v>1.4983618415454003</c:v>
                </c:pt>
                <c:pt idx="78">
                  <c:v>1.4596897079856743</c:v>
                </c:pt>
                <c:pt idx="79">
                  <c:v>1.1786651487670281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9A5-414E-892D-5D1B3F3A0A5E}"/>
            </c:ext>
          </c:extLst>
        </c:ser>
        <c:ser>
          <c:idx val="2"/>
          <c:order val="2"/>
          <c:tx>
            <c:strRef>
              <c:f>옵션_그래프!$BE$2</c:f>
              <c:strCache>
                <c:ptCount val="1"/>
                <c:pt idx="0">
                  <c:v>외국인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옵션_그래프!$BE$39:$BE$118</c:f>
              <c:numCache>
                <c:formatCode>General</c:formatCode>
                <c:ptCount val="80"/>
                <c:pt idx="56">
                  <c:v>0.99089168765743074</c:v>
                </c:pt>
                <c:pt idx="57">
                  <c:v>1.0805042312031539</c:v>
                </c:pt>
                <c:pt idx="58">
                  <c:v>1.0842089720762584</c:v>
                </c:pt>
                <c:pt idx="59">
                  <c:v>1.0021928264174131</c:v>
                </c:pt>
                <c:pt idx="60">
                  <c:v>1.0804130983478271</c:v>
                </c:pt>
                <c:pt idx="61">
                  <c:v>1.1323948020316732</c:v>
                </c:pt>
                <c:pt idx="62">
                  <c:v>1.042485162167023</c:v>
                </c:pt>
                <c:pt idx="63">
                  <c:v>1.0333436475738611</c:v>
                </c:pt>
                <c:pt idx="64">
                  <c:v>1.1069304556354918</c:v>
                </c:pt>
                <c:pt idx="65">
                  <c:v>1.0205838993676031</c:v>
                </c:pt>
                <c:pt idx="66">
                  <c:v>1.1030562506671093</c:v>
                </c:pt>
                <c:pt idx="67">
                  <c:v>1.0863631327591534</c:v>
                </c:pt>
                <c:pt idx="68">
                  <c:v>1.0594906441389109</c:v>
                </c:pt>
                <c:pt idx="69">
                  <c:v>1.1429943904558744</c:v>
                </c:pt>
                <c:pt idx="70">
                  <c:v>1.1659101470693509</c:v>
                </c:pt>
                <c:pt idx="71">
                  <c:v>0.95035932213745122</c:v>
                </c:pt>
                <c:pt idx="72">
                  <c:v>1.1865200140191163</c:v>
                </c:pt>
                <c:pt idx="73">
                  <c:v>1.1644280671747533</c:v>
                </c:pt>
                <c:pt idx="74">
                  <c:v>1.1458601064806315</c:v>
                </c:pt>
                <c:pt idx="75">
                  <c:v>1.2015870565726565</c:v>
                </c:pt>
                <c:pt idx="76">
                  <c:v>1.0891180619449228</c:v>
                </c:pt>
                <c:pt idx="77">
                  <c:v>1.0188881806124359</c:v>
                </c:pt>
                <c:pt idx="78">
                  <c:v>1.0851610276093062</c:v>
                </c:pt>
                <c:pt idx="79">
                  <c:v>1.1153341218195219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9A5-414E-892D-5D1B3F3A0A5E}"/>
            </c:ext>
          </c:extLst>
        </c:ser>
        <c:ser>
          <c:idx val="3"/>
          <c:order val="3"/>
          <c:spPr>
            <a:ln w="1905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옵션_그래프!$AK$39:$AK$118</c:f>
              <c:numCache>
                <c:formatCode>General</c:formatCode>
                <c:ptCount val="8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272992"/>
        <c:axId val="500269856"/>
      </c:lineChart>
      <c:dateAx>
        <c:axId val="500272992"/>
        <c:scaling>
          <c:orientation val="minMax"/>
        </c:scaling>
        <c:delete val="0"/>
        <c:axPos val="b"/>
        <c:numFmt formatCode="yyyy\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9856"/>
        <c:crosses val="autoZero"/>
        <c:auto val="1"/>
        <c:lblOffset val="100"/>
        <c:baseTimeUnit val="months"/>
        <c:majorUnit val="1"/>
        <c:majorTimeUnit val="years"/>
      </c:dateAx>
      <c:valAx>
        <c:axId val="500269856"/>
        <c:scaling>
          <c:orientation val="minMax"/>
          <c:max val="2.5"/>
          <c:min val="0.5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백만계약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2.7972027972027972E-2"/>
              <c:y val="1.760693891758163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7299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6.8828697210229536E-2"/>
          <c:y val="0.12505048183720577"/>
          <c:w val="0.40946662572512177"/>
          <c:h val="0.190531460056374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o-KR" altLang="en-US" sz="1000" dirty="0" err="1"/>
              <a:t>투자자별</a:t>
            </a:r>
            <a:r>
              <a:rPr lang="ko-KR" altLang="en-US" sz="1000" dirty="0"/>
              <a:t> </a:t>
            </a:r>
            <a:r>
              <a:rPr lang="ko-KR" altLang="en-US" sz="1000" dirty="0" smtClean="0"/>
              <a:t>매수</a:t>
            </a:r>
            <a:r>
              <a:rPr lang="en-US" altLang="ko-KR" sz="1000" dirty="0" smtClean="0"/>
              <a:t>/</a:t>
            </a:r>
            <a:r>
              <a:rPr lang="ko-KR" altLang="en-US" sz="1000" dirty="0" smtClean="0"/>
              <a:t>매도 </a:t>
            </a:r>
            <a:r>
              <a:rPr lang="ko-KR" altLang="en-US" sz="1000" dirty="0"/>
              <a:t>비율</a:t>
            </a:r>
          </a:p>
        </c:rich>
      </c:tx>
      <c:layout>
        <c:manualLayout>
          <c:xMode val="edge"/>
          <c:yMode val="edge"/>
          <c:x val="0.33134266704154325"/>
          <c:y val="4.838055714558290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title>
    <c:autoTitleDeleted val="0"/>
    <c:plotArea>
      <c:layout>
        <c:manualLayout>
          <c:layoutTarget val="inner"/>
          <c:xMode val="edge"/>
          <c:yMode val="edge"/>
          <c:x val="5.7518881568375382E-2"/>
          <c:y val="0.10695610965296004"/>
          <c:w val="0.90277300444539621"/>
          <c:h val="0.78009953056943138"/>
        </c:manualLayout>
      </c:layout>
      <c:lineChart>
        <c:grouping val="standard"/>
        <c:varyColors val="0"/>
        <c:ser>
          <c:idx val="0"/>
          <c:order val="0"/>
          <c:tx>
            <c:strRef>
              <c:f>옵션_그래프!$AB$2</c:f>
              <c:strCache>
                <c:ptCount val="1"/>
                <c:pt idx="0">
                  <c:v>금융투자</c:v>
                </c:pt>
              </c:strCache>
            </c:strRef>
          </c:tx>
          <c:spPr>
            <a:ln w="31750" cap="rnd" cmpd="dbl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옵션_그래프!$AH$39:$AH$118</c:f>
              <c:numCache>
                <c:formatCode>General</c:formatCode>
                <c:ptCount val="80"/>
                <c:pt idx="0">
                  <c:v>1.0170610590383149</c:v>
                </c:pt>
                <c:pt idx="1">
                  <c:v>1.028416459983619</c:v>
                </c:pt>
                <c:pt idx="2">
                  <c:v>1.0118189719394091</c:v>
                </c:pt>
                <c:pt idx="3">
                  <c:v>1.0145839651492692</c:v>
                </c:pt>
                <c:pt idx="4">
                  <c:v>1.0153595735888201</c:v>
                </c:pt>
                <c:pt idx="5">
                  <c:v>1.0113526307908514</c:v>
                </c:pt>
                <c:pt idx="6">
                  <c:v>1.0042587843457353</c:v>
                </c:pt>
                <c:pt idx="7">
                  <c:v>1.0074306183687241</c:v>
                </c:pt>
                <c:pt idx="8">
                  <c:v>1.0070573745333777</c:v>
                </c:pt>
                <c:pt idx="9">
                  <c:v>0.98850319511453988</c:v>
                </c:pt>
                <c:pt idx="10">
                  <c:v>1.0219090032926206</c:v>
                </c:pt>
                <c:pt idx="11">
                  <c:v>1.0129213817282559</c:v>
                </c:pt>
                <c:pt idx="12">
                  <c:v>1.0152781039558267</c:v>
                </c:pt>
                <c:pt idx="13">
                  <c:v>1.0215872174519796</c:v>
                </c:pt>
                <c:pt idx="14">
                  <c:v>0.99661882476952368</c:v>
                </c:pt>
                <c:pt idx="15">
                  <c:v>0.99902028178157465</c:v>
                </c:pt>
                <c:pt idx="16">
                  <c:v>0.98896350834586066</c:v>
                </c:pt>
                <c:pt idx="17">
                  <c:v>1.0022013816681641</c:v>
                </c:pt>
                <c:pt idx="18">
                  <c:v>0.98936688810544138</c:v>
                </c:pt>
                <c:pt idx="19">
                  <c:v>0.95343488665860077</c:v>
                </c:pt>
                <c:pt idx="20">
                  <c:v>0.95006178405305375</c:v>
                </c:pt>
                <c:pt idx="21">
                  <c:v>0.95872870151459844</c:v>
                </c:pt>
                <c:pt idx="22">
                  <c:v>0.99924877746698226</c:v>
                </c:pt>
                <c:pt idx="23">
                  <c:v>0.98328565574770732</c:v>
                </c:pt>
                <c:pt idx="24">
                  <c:v>0.93315555837258946</c:v>
                </c:pt>
                <c:pt idx="25">
                  <c:v>1.023138213505999</c:v>
                </c:pt>
                <c:pt idx="26">
                  <c:v>1.0206630412010866</c:v>
                </c:pt>
                <c:pt idx="27">
                  <c:v>1.0067922266187384</c:v>
                </c:pt>
                <c:pt idx="28">
                  <c:v>0.93896200757889647</c:v>
                </c:pt>
                <c:pt idx="29">
                  <c:v>0.98054729795770479</c:v>
                </c:pt>
                <c:pt idx="30">
                  <c:v>0.96908959420836194</c:v>
                </c:pt>
                <c:pt idx="31">
                  <c:v>0.97628965401419365</c:v>
                </c:pt>
                <c:pt idx="32">
                  <c:v>1.0028196619678718</c:v>
                </c:pt>
                <c:pt idx="33">
                  <c:v>0.97280722145955911</c:v>
                </c:pt>
                <c:pt idx="34">
                  <c:v>0.9972461471210653</c:v>
                </c:pt>
                <c:pt idx="35">
                  <c:v>0.97746901589442992</c:v>
                </c:pt>
                <c:pt idx="36">
                  <c:v>0.92221114424952944</c:v>
                </c:pt>
                <c:pt idx="37">
                  <c:v>0.9671911884238551</c:v>
                </c:pt>
                <c:pt idx="38">
                  <c:v>0.92605557042364606</c:v>
                </c:pt>
                <c:pt idx="39">
                  <c:v>1.5521516356730802</c:v>
                </c:pt>
                <c:pt idx="40">
                  <c:v>1.1547932209237139</c:v>
                </c:pt>
                <c:pt idx="41">
                  <c:v>0.94379175877399957</c:v>
                </c:pt>
                <c:pt idx="42">
                  <c:v>1.0931614877589455</c:v>
                </c:pt>
                <c:pt idx="43">
                  <c:v>0.97862535388486938</c:v>
                </c:pt>
                <c:pt idx="44">
                  <c:v>1.1835019259152597</c:v>
                </c:pt>
                <c:pt idx="45">
                  <c:v>0.95205226530322407</c:v>
                </c:pt>
                <c:pt idx="46">
                  <c:v>0.93602685529313034</c:v>
                </c:pt>
                <c:pt idx="47">
                  <c:v>1.0883337625547258</c:v>
                </c:pt>
                <c:pt idx="48">
                  <c:v>0.98920623198079838</c:v>
                </c:pt>
                <c:pt idx="49">
                  <c:v>1.1059915976284895</c:v>
                </c:pt>
                <c:pt idx="50">
                  <c:v>0.87439798730082674</c:v>
                </c:pt>
                <c:pt idx="51">
                  <c:v>0.97902768694135611</c:v>
                </c:pt>
                <c:pt idx="52">
                  <c:v>0.95790246093112508</c:v>
                </c:pt>
                <c:pt idx="53">
                  <c:v>0.98034834307603302</c:v>
                </c:pt>
                <c:pt idx="54">
                  <c:v>0.96316962266540429</c:v>
                </c:pt>
                <c:pt idx="55">
                  <c:v>0.96268837688527709</c:v>
                </c:pt>
                <c:pt idx="56">
                  <c:v>0.9746019463471447</c:v>
                </c:pt>
                <c:pt idx="57">
                  <c:v>0.97068560527486436</c:v>
                </c:pt>
                <c:pt idx="58">
                  <c:v>0.97364118004301514</c:v>
                </c:pt>
                <c:pt idx="59">
                  <c:v>0.99171951425431615</c:v>
                </c:pt>
                <c:pt idx="60">
                  <c:v>0.95723267044109472</c:v>
                </c:pt>
                <c:pt idx="61">
                  <c:v>0.98818369132512596</c:v>
                </c:pt>
                <c:pt idx="62">
                  <c:v>1.0147775179132714</c:v>
                </c:pt>
                <c:pt idx="63">
                  <c:v>0.97766407936248612</c:v>
                </c:pt>
                <c:pt idx="64">
                  <c:v>0.98422511473796948</c:v>
                </c:pt>
                <c:pt idx="65">
                  <c:v>0.94514426400001705</c:v>
                </c:pt>
                <c:pt idx="66">
                  <c:v>1.0226260991351477</c:v>
                </c:pt>
                <c:pt idx="67">
                  <c:v>1.0107990549569494</c:v>
                </c:pt>
                <c:pt idx="68">
                  <c:v>0.94632900775410211</c:v>
                </c:pt>
                <c:pt idx="69">
                  <c:v>0.97949364179734399</c:v>
                </c:pt>
                <c:pt idx="70">
                  <c:v>1.0010883690004277</c:v>
                </c:pt>
                <c:pt idx="71">
                  <c:v>0.98759390810208558</c:v>
                </c:pt>
                <c:pt idx="72">
                  <c:v>0.9836896551724138</c:v>
                </c:pt>
                <c:pt idx="73">
                  <c:v>0.9918286044986897</c:v>
                </c:pt>
                <c:pt idx="74">
                  <c:v>1.0178896414090832</c:v>
                </c:pt>
                <c:pt idx="75">
                  <c:v>1.0103706038755089</c:v>
                </c:pt>
                <c:pt idx="76">
                  <c:v>1.0487394808350758</c:v>
                </c:pt>
                <c:pt idx="77">
                  <c:v>1.0116112613329091</c:v>
                </c:pt>
                <c:pt idx="78">
                  <c:v>0.97346786821693532</c:v>
                </c:pt>
                <c:pt idx="79">
                  <c:v>1.0402862456256166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9A5-414E-892D-5D1B3F3A0A5E}"/>
            </c:ext>
          </c:extLst>
        </c:ser>
        <c:ser>
          <c:idx val="1"/>
          <c:order val="1"/>
          <c:tx>
            <c:strRef>
              <c:f>옵션_그래프!$AA$2</c:f>
              <c:strCache>
                <c:ptCount val="1"/>
                <c:pt idx="0">
                  <c:v>개인</c:v>
                </c:pt>
              </c:strCache>
            </c:strRef>
          </c:tx>
          <c:spPr>
            <a:ln w="19050" cap="rnd">
              <a:solidFill>
                <a:srgbClr val="0070C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옵션_그래프!$AG$39:$AG$118</c:f>
              <c:numCache>
                <c:formatCode>m/d/yyyy</c:formatCode>
                <c:ptCount val="80"/>
                <c:pt idx="0">
                  <c:v>0.92524291519566537</c:v>
                </c:pt>
                <c:pt idx="1">
                  <c:v>0.88482445064878867</c:v>
                </c:pt>
                <c:pt idx="2">
                  <c:v>0.94750488229632057</c:v>
                </c:pt>
                <c:pt idx="3">
                  <c:v>0.94831074196129894</c:v>
                </c:pt>
                <c:pt idx="4">
                  <c:v>0.96381636306052076</c:v>
                </c:pt>
                <c:pt idx="5">
                  <c:v>0.98057807873997826</c:v>
                </c:pt>
                <c:pt idx="6">
                  <c:v>0.9869668018684763</c:v>
                </c:pt>
                <c:pt idx="7">
                  <c:v>0.97479035068612518</c:v>
                </c:pt>
                <c:pt idx="8">
                  <c:v>0.99060651359379204</c:v>
                </c:pt>
                <c:pt idx="9">
                  <c:v>1.0880031554254634</c:v>
                </c:pt>
                <c:pt idx="10">
                  <c:v>1.0231152685159302</c:v>
                </c:pt>
                <c:pt idx="11">
                  <c:v>1.0328171304036993</c:v>
                </c:pt>
                <c:pt idx="12">
                  <c:v>1.0732972062638364</c:v>
                </c:pt>
                <c:pt idx="13">
                  <c:v>0.95883528321556832</c:v>
                </c:pt>
                <c:pt idx="14">
                  <c:v>1.043903510471982</c:v>
                </c:pt>
                <c:pt idx="15">
                  <c:v>1.0060551687781569</c:v>
                </c:pt>
                <c:pt idx="16">
                  <c:v>1.0234910126274608</c:v>
                </c:pt>
                <c:pt idx="17">
                  <c:v>1.082239750655781</c:v>
                </c:pt>
                <c:pt idx="18">
                  <c:v>1.1009778744574359</c:v>
                </c:pt>
                <c:pt idx="19">
                  <c:v>1.1598700143212626</c:v>
                </c:pt>
                <c:pt idx="20">
                  <c:v>1.1531931493520167</c:v>
                </c:pt>
                <c:pt idx="21">
                  <c:v>1.2510645208979247</c:v>
                </c:pt>
                <c:pt idx="22">
                  <c:v>1.1438104437687191</c:v>
                </c:pt>
                <c:pt idx="23">
                  <c:v>1.137862996601376</c:v>
                </c:pt>
                <c:pt idx="24">
                  <c:v>1.3198204719849427</c:v>
                </c:pt>
                <c:pt idx="25">
                  <c:v>1.0809163074489605</c:v>
                </c:pt>
                <c:pt idx="26">
                  <c:v>1.0557744365497426</c:v>
                </c:pt>
                <c:pt idx="27">
                  <c:v>1.0871118022831021</c:v>
                </c:pt>
                <c:pt idx="28">
                  <c:v>1.2332021250732907</c:v>
                </c:pt>
                <c:pt idx="29">
                  <c:v>1.1282097561897009</c:v>
                </c:pt>
                <c:pt idx="30">
                  <c:v>1.1649981059581145</c:v>
                </c:pt>
                <c:pt idx="31">
                  <c:v>1.1017388154649552</c:v>
                </c:pt>
                <c:pt idx="32">
                  <c:v>1.0619037637651967</c:v>
                </c:pt>
                <c:pt idx="33">
                  <c:v>1.134967991565859</c:v>
                </c:pt>
                <c:pt idx="34">
                  <c:v>1.0525609187608596</c:v>
                </c:pt>
                <c:pt idx="35">
                  <c:v>1.1020796876302037</c:v>
                </c:pt>
                <c:pt idx="36">
                  <c:v>1.2251167270994032</c:v>
                </c:pt>
                <c:pt idx="37">
                  <c:v>1.1071770634203932</c:v>
                </c:pt>
                <c:pt idx="38">
                  <c:v>1.2512202705927442</c:v>
                </c:pt>
                <c:pt idx="39">
                  <c:v>0.59629820512245946</c:v>
                </c:pt>
                <c:pt idx="40">
                  <c:v>0.90083324196908232</c:v>
                </c:pt>
                <c:pt idx="41">
                  <c:v>1.2449954272939743</c:v>
                </c:pt>
                <c:pt idx="42">
                  <c:v>0.79342849447885799</c:v>
                </c:pt>
                <c:pt idx="43">
                  <c:v>1.0353220322399159</c:v>
                </c:pt>
                <c:pt idx="44">
                  <c:v>0.78554409980939188</c:v>
                </c:pt>
                <c:pt idx="45">
                  <c:v>1.0771548117154812</c:v>
                </c:pt>
                <c:pt idx="46">
                  <c:v>1.0779543337755073</c:v>
                </c:pt>
                <c:pt idx="47">
                  <c:v>0.90836731274088145</c:v>
                </c:pt>
                <c:pt idx="48">
                  <c:v>1.0157042763952646</c:v>
                </c:pt>
                <c:pt idx="49">
                  <c:v>0.87133891213389114</c:v>
                </c:pt>
                <c:pt idx="50">
                  <c:v>1.2196367090110412</c:v>
                </c:pt>
                <c:pt idx="51">
                  <c:v>1.0384566638300954</c:v>
                </c:pt>
                <c:pt idx="52">
                  <c:v>1.0869569462309951</c:v>
                </c:pt>
                <c:pt idx="53">
                  <c:v>1.0472523286481346</c:v>
                </c:pt>
                <c:pt idx="54">
                  <c:v>1.0802750620462036</c:v>
                </c:pt>
                <c:pt idx="55">
                  <c:v>1.0801500642784725</c:v>
                </c:pt>
                <c:pt idx="56">
                  <c:v>1.0570392969919566</c:v>
                </c:pt>
                <c:pt idx="57">
                  <c:v>1.0943940817037263</c:v>
                </c:pt>
                <c:pt idx="58">
                  <c:v>1.0632381433476779</c:v>
                </c:pt>
                <c:pt idx="59">
                  <c:v>1.0670825610491765</c:v>
                </c:pt>
                <c:pt idx="60">
                  <c:v>1.1464665672020204</c:v>
                </c:pt>
                <c:pt idx="61">
                  <c:v>1.0284220322793955</c:v>
                </c:pt>
                <c:pt idx="62">
                  <c:v>0.95121668575901086</c:v>
                </c:pt>
                <c:pt idx="63">
                  <c:v>1.0941528810285401</c:v>
                </c:pt>
                <c:pt idx="64">
                  <c:v>1.1275283345107385</c:v>
                </c:pt>
                <c:pt idx="65">
                  <c:v>1.0739140147438111</c:v>
                </c:pt>
                <c:pt idx="66">
                  <c:v>0.94941869270134438</c:v>
                </c:pt>
                <c:pt idx="67">
                  <c:v>0.96557611112244268</c:v>
                </c:pt>
                <c:pt idx="68">
                  <c:v>1.0800007571476085</c:v>
                </c:pt>
                <c:pt idx="69">
                  <c:v>1.2539992272024729</c:v>
                </c:pt>
                <c:pt idx="70">
                  <c:v>0.99550901945536097</c:v>
                </c:pt>
                <c:pt idx="71">
                  <c:v>1.1562262204711093</c:v>
                </c:pt>
                <c:pt idx="72">
                  <c:v>0.97829251764644853</c:v>
                </c:pt>
                <c:pt idx="73">
                  <c:v>0.98298230510667928</c:v>
                </c:pt>
                <c:pt idx="74">
                  <c:v>1.0739492955840817</c:v>
                </c:pt>
                <c:pt idx="75">
                  <c:v>0.95653573414227333</c:v>
                </c:pt>
                <c:pt idx="76">
                  <c:v>0.92826585637678483</c:v>
                </c:pt>
                <c:pt idx="77">
                  <c:v>0.921441260343135</c:v>
                </c:pt>
                <c:pt idx="78">
                  <c:v>0.95580793604065639</c:v>
                </c:pt>
                <c:pt idx="79">
                  <c:v>0.99836288980921029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9A5-414E-892D-5D1B3F3A0A5E}"/>
            </c:ext>
          </c:extLst>
        </c:ser>
        <c:ser>
          <c:idx val="2"/>
          <c:order val="2"/>
          <c:tx>
            <c:strRef>
              <c:f>옵션_그래프!$AJ$2</c:f>
              <c:strCache>
                <c:ptCount val="1"/>
                <c:pt idx="0">
                  <c:v>외국인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옵션_그래프!$AJ$39:$AJ$118</c:f>
              <c:numCache>
                <c:formatCode>General</c:formatCode>
                <c:ptCount val="80"/>
                <c:pt idx="56">
                  <c:v>1.0069880350214313</c:v>
                </c:pt>
                <c:pt idx="57">
                  <c:v>0.99712305001894797</c:v>
                </c:pt>
                <c:pt idx="58">
                  <c:v>1.020145437769707</c:v>
                </c:pt>
                <c:pt idx="59">
                  <c:v>0.99376355084683532</c:v>
                </c:pt>
                <c:pt idx="60">
                  <c:v>1.0168245189636456</c:v>
                </c:pt>
                <c:pt idx="61">
                  <c:v>1.0083200671872845</c:v>
                </c:pt>
                <c:pt idx="62">
                  <c:v>1.000728794928551</c:v>
                </c:pt>
                <c:pt idx="63">
                  <c:v>0.98614154541918186</c:v>
                </c:pt>
                <c:pt idx="64">
                  <c:v>0.95362913088530255</c:v>
                </c:pt>
                <c:pt idx="65">
                  <c:v>1.0796836760137127</c:v>
                </c:pt>
                <c:pt idx="66">
                  <c:v>0.99095731840815571</c:v>
                </c:pt>
                <c:pt idx="67">
                  <c:v>1.0013144738958069</c:v>
                </c:pt>
                <c:pt idx="68">
                  <c:v>1.084396265480235</c:v>
                </c:pt>
                <c:pt idx="69">
                  <c:v>0.92792908055486845</c:v>
                </c:pt>
                <c:pt idx="70">
                  <c:v>1.0003922170686144</c:v>
                </c:pt>
                <c:pt idx="71">
                  <c:v>0.98170029409449822</c:v>
                </c:pt>
                <c:pt idx="72">
                  <c:v>1.0327225509977507</c:v>
                </c:pt>
                <c:pt idx="73">
                  <c:v>1.0162571464275674</c:v>
                </c:pt>
                <c:pt idx="74">
                  <c:v>0.95804351998883219</c:v>
                </c:pt>
                <c:pt idx="75">
                  <c:v>0.99411987627763454</c:v>
                </c:pt>
                <c:pt idx="76">
                  <c:v>0.95822412874646035</c:v>
                </c:pt>
                <c:pt idx="77">
                  <c:v>1.0027676528705916</c:v>
                </c:pt>
                <c:pt idx="78">
                  <c:v>1.0387470144603828</c:v>
                </c:pt>
                <c:pt idx="79">
                  <c:v>0.95543970154392543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99A5-414E-892D-5D1B3F3A0A5E}"/>
            </c:ext>
          </c:extLst>
        </c:ser>
        <c:ser>
          <c:idx val="3"/>
          <c:order val="3"/>
          <c:spPr>
            <a:ln w="19050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옵션_그래프!$F$39:$F$118</c:f>
              <c:numCache>
                <c:formatCode>m/d/yyyy</c:formatCode>
                <c:ptCount val="80"/>
                <c:pt idx="0">
                  <c:v>42766</c:v>
                </c:pt>
                <c:pt idx="1">
                  <c:v>42794</c:v>
                </c:pt>
                <c:pt idx="2">
                  <c:v>42825</c:v>
                </c:pt>
                <c:pt idx="3">
                  <c:v>42855</c:v>
                </c:pt>
                <c:pt idx="4">
                  <c:v>42886</c:v>
                </c:pt>
                <c:pt idx="5">
                  <c:v>42916</c:v>
                </c:pt>
                <c:pt idx="6">
                  <c:v>42947</c:v>
                </c:pt>
                <c:pt idx="7">
                  <c:v>42978</c:v>
                </c:pt>
                <c:pt idx="8">
                  <c:v>43008</c:v>
                </c:pt>
                <c:pt idx="9">
                  <c:v>43039</c:v>
                </c:pt>
                <c:pt idx="10">
                  <c:v>43069</c:v>
                </c:pt>
                <c:pt idx="11">
                  <c:v>43100</c:v>
                </c:pt>
                <c:pt idx="12">
                  <c:v>43131</c:v>
                </c:pt>
                <c:pt idx="13">
                  <c:v>43159</c:v>
                </c:pt>
                <c:pt idx="14">
                  <c:v>43190</c:v>
                </c:pt>
                <c:pt idx="15">
                  <c:v>43220</c:v>
                </c:pt>
                <c:pt idx="16">
                  <c:v>43251</c:v>
                </c:pt>
                <c:pt idx="17">
                  <c:v>43281</c:v>
                </c:pt>
                <c:pt idx="18">
                  <c:v>43312</c:v>
                </c:pt>
                <c:pt idx="19">
                  <c:v>43343</c:v>
                </c:pt>
                <c:pt idx="20">
                  <c:v>43373</c:v>
                </c:pt>
                <c:pt idx="21">
                  <c:v>43404</c:v>
                </c:pt>
                <c:pt idx="22">
                  <c:v>43434</c:v>
                </c:pt>
                <c:pt idx="23">
                  <c:v>43465</c:v>
                </c:pt>
                <c:pt idx="24">
                  <c:v>43496</c:v>
                </c:pt>
                <c:pt idx="25">
                  <c:v>43524</c:v>
                </c:pt>
                <c:pt idx="26">
                  <c:v>43555</c:v>
                </c:pt>
                <c:pt idx="27">
                  <c:v>43585</c:v>
                </c:pt>
                <c:pt idx="28">
                  <c:v>43616</c:v>
                </c:pt>
                <c:pt idx="29">
                  <c:v>43646</c:v>
                </c:pt>
                <c:pt idx="30">
                  <c:v>43677</c:v>
                </c:pt>
                <c:pt idx="31">
                  <c:v>43708</c:v>
                </c:pt>
                <c:pt idx="32">
                  <c:v>43738</c:v>
                </c:pt>
                <c:pt idx="33">
                  <c:v>43769</c:v>
                </c:pt>
                <c:pt idx="34">
                  <c:v>43799</c:v>
                </c:pt>
                <c:pt idx="35">
                  <c:v>43830</c:v>
                </c:pt>
                <c:pt idx="36">
                  <c:v>43861</c:v>
                </c:pt>
                <c:pt idx="37">
                  <c:v>43890</c:v>
                </c:pt>
                <c:pt idx="38">
                  <c:v>43921</c:v>
                </c:pt>
                <c:pt idx="39">
                  <c:v>43951</c:v>
                </c:pt>
                <c:pt idx="40">
                  <c:v>43982</c:v>
                </c:pt>
                <c:pt idx="41">
                  <c:v>44012</c:v>
                </c:pt>
                <c:pt idx="42">
                  <c:v>44043</c:v>
                </c:pt>
                <c:pt idx="43">
                  <c:v>44074</c:v>
                </c:pt>
                <c:pt idx="44">
                  <c:v>44104</c:v>
                </c:pt>
                <c:pt idx="45">
                  <c:v>44135</c:v>
                </c:pt>
                <c:pt idx="46">
                  <c:v>44165</c:v>
                </c:pt>
                <c:pt idx="47">
                  <c:v>44196</c:v>
                </c:pt>
                <c:pt idx="48">
                  <c:v>44227</c:v>
                </c:pt>
                <c:pt idx="49">
                  <c:v>44255</c:v>
                </c:pt>
                <c:pt idx="50">
                  <c:v>44286</c:v>
                </c:pt>
                <c:pt idx="51">
                  <c:v>44316</c:v>
                </c:pt>
                <c:pt idx="52">
                  <c:v>44347</c:v>
                </c:pt>
                <c:pt idx="53">
                  <c:v>44377</c:v>
                </c:pt>
                <c:pt idx="54">
                  <c:v>44408</c:v>
                </c:pt>
                <c:pt idx="55">
                  <c:v>44439</c:v>
                </c:pt>
                <c:pt idx="56">
                  <c:v>44469</c:v>
                </c:pt>
                <c:pt idx="57">
                  <c:v>44500</c:v>
                </c:pt>
                <c:pt idx="58">
                  <c:v>44530</c:v>
                </c:pt>
                <c:pt idx="59">
                  <c:v>44561</c:v>
                </c:pt>
                <c:pt idx="60">
                  <c:v>44592</c:v>
                </c:pt>
                <c:pt idx="61">
                  <c:v>44620</c:v>
                </c:pt>
                <c:pt idx="62">
                  <c:v>44651</c:v>
                </c:pt>
                <c:pt idx="63">
                  <c:v>44681</c:v>
                </c:pt>
                <c:pt idx="64">
                  <c:v>44712</c:v>
                </c:pt>
                <c:pt idx="65">
                  <c:v>44742</c:v>
                </c:pt>
                <c:pt idx="66">
                  <c:v>44773</c:v>
                </c:pt>
                <c:pt idx="67">
                  <c:v>44804</c:v>
                </c:pt>
                <c:pt idx="68">
                  <c:v>44834</c:v>
                </c:pt>
                <c:pt idx="69">
                  <c:v>44865</c:v>
                </c:pt>
                <c:pt idx="70">
                  <c:v>44895</c:v>
                </c:pt>
                <c:pt idx="71">
                  <c:v>44926</c:v>
                </c:pt>
                <c:pt idx="72">
                  <c:v>44957</c:v>
                </c:pt>
                <c:pt idx="73">
                  <c:v>44985</c:v>
                </c:pt>
                <c:pt idx="74">
                  <c:v>45016</c:v>
                </c:pt>
                <c:pt idx="75">
                  <c:v>45046</c:v>
                </c:pt>
                <c:pt idx="76">
                  <c:v>45077</c:v>
                </c:pt>
                <c:pt idx="77">
                  <c:v>45107</c:v>
                </c:pt>
                <c:pt idx="78">
                  <c:v>45138</c:v>
                </c:pt>
                <c:pt idx="79">
                  <c:v>45169</c:v>
                </c:pt>
              </c:numCache>
            </c:numRef>
          </c:cat>
          <c:val>
            <c:numRef>
              <c:f>옵션_그래프!$AK$39:$AK$118</c:f>
              <c:numCache>
                <c:formatCode>General</c:formatCode>
                <c:ptCount val="8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1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1</c:v>
                </c:pt>
                <c:pt idx="32">
                  <c:v>1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  <c:pt idx="53">
                  <c:v>1</c:v>
                </c:pt>
                <c:pt idx="54">
                  <c:v>1</c:v>
                </c:pt>
                <c:pt idx="55">
                  <c:v>1</c:v>
                </c:pt>
                <c:pt idx="56">
                  <c:v>1</c:v>
                </c:pt>
                <c:pt idx="57">
                  <c:v>1</c:v>
                </c:pt>
                <c:pt idx="58">
                  <c:v>1</c:v>
                </c:pt>
                <c:pt idx="59">
                  <c:v>1</c:v>
                </c:pt>
                <c:pt idx="60">
                  <c:v>1</c:v>
                </c:pt>
                <c:pt idx="61">
                  <c:v>1</c:v>
                </c:pt>
                <c:pt idx="62">
                  <c:v>1</c:v>
                </c:pt>
                <c:pt idx="63">
                  <c:v>1</c:v>
                </c:pt>
                <c:pt idx="64">
                  <c:v>1</c:v>
                </c:pt>
                <c:pt idx="65">
                  <c:v>1</c:v>
                </c:pt>
                <c:pt idx="66">
                  <c:v>1</c:v>
                </c:pt>
                <c:pt idx="67">
                  <c:v>1</c:v>
                </c:pt>
                <c:pt idx="68">
                  <c:v>1</c:v>
                </c:pt>
                <c:pt idx="69">
                  <c:v>1</c:v>
                </c:pt>
                <c:pt idx="70">
                  <c:v>1</c:v>
                </c:pt>
                <c:pt idx="71">
                  <c:v>1</c:v>
                </c:pt>
                <c:pt idx="72">
                  <c:v>1</c:v>
                </c:pt>
                <c:pt idx="73">
                  <c:v>1</c:v>
                </c:pt>
                <c:pt idx="74">
                  <c:v>1</c:v>
                </c:pt>
                <c:pt idx="75">
                  <c:v>1</c:v>
                </c:pt>
                <c:pt idx="76">
                  <c:v>1</c:v>
                </c:pt>
                <c:pt idx="77">
                  <c:v>1</c:v>
                </c:pt>
                <c:pt idx="78">
                  <c:v>1</c:v>
                </c:pt>
                <c:pt idx="79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0260840"/>
        <c:axId val="500263976"/>
      </c:lineChart>
      <c:dateAx>
        <c:axId val="500260840"/>
        <c:scaling>
          <c:orientation val="minMax"/>
        </c:scaling>
        <c:delete val="0"/>
        <c:axPos val="b"/>
        <c:numFmt formatCode="yyyy\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3976"/>
        <c:crosses val="autoZero"/>
        <c:auto val="1"/>
        <c:lblOffset val="100"/>
        <c:baseTimeUnit val="months"/>
        <c:majorUnit val="1"/>
        <c:majorTimeUnit val="years"/>
      </c:dateAx>
      <c:valAx>
        <c:axId val="500263976"/>
        <c:scaling>
          <c:orientation val="minMax"/>
          <c:max val="1.5"/>
          <c:min val="0.5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백만계약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2.7972027972027972E-2"/>
              <c:y val="1.760693891758163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0840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55739810949650193"/>
          <c:y val="0.10603674815748314"/>
          <c:w val="0.40946662572512177"/>
          <c:h val="0.190531460056374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435100154723967E-2"/>
          <c:y val="0.10695608223360696"/>
          <c:w val="0.90277300444539621"/>
          <c:h val="0.78009953056943138"/>
        </c:manualLayout>
      </c:layout>
      <c:lineChart>
        <c:grouping val="standard"/>
        <c:varyColors val="0"/>
        <c:ser>
          <c:idx val="0"/>
          <c:order val="0"/>
          <c:tx>
            <c:strRef>
              <c:f>옵션_그래프!$AF$2</c:f>
              <c:strCache>
                <c:ptCount val="1"/>
                <c:pt idx="0">
                  <c:v>개인 옵션거래량(좌축)</c:v>
                </c:pt>
              </c:strCache>
            </c:strRef>
          </c:tx>
          <c:spPr>
            <a:ln w="31750" cap="rnd" cmpd="dbl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옵션_그래프!$F$33:$F$118</c:f>
              <c:numCache>
                <c:formatCode>m/d/yyyy</c:formatCode>
                <c:ptCount val="86"/>
                <c:pt idx="0">
                  <c:v>42582</c:v>
                </c:pt>
                <c:pt idx="1">
                  <c:v>42613</c:v>
                </c:pt>
                <c:pt idx="2">
                  <c:v>42643</c:v>
                </c:pt>
                <c:pt idx="3">
                  <c:v>42674</c:v>
                </c:pt>
                <c:pt idx="4">
                  <c:v>42704</c:v>
                </c:pt>
                <c:pt idx="5">
                  <c:v>42735</c:v>
                </c:pt>
                <c:pt idx="6">
                  <c:v>42766</c:v>
                </c:pt>
                <c:pt idx="7">
                  <c:v>42794</c:v>
                </c:pt>
                <c:pt idx="8">
                  <c:v>42825</c:v>
                </c:pt>
                <c:pt idx="9">
                  <c:v>42855</c:v>
                </c:pt>
                <c:pt idx="10">
                  <c:v>42886</c:v>
                </c:pt>
                <c:pt idx="11">
                  <c:v>42916</c:v>
                </c:pt>
                <c:pt idx="12">
                  <c:v>42947</c:v>
                </c:pt>
                <c:pt idx="13">
                  <c:v>42978</c:v>
                </c:pt>
                <c:pt idx="14">
                  <c:v>43008</c:v>
                </c:pt>
                <c:pt idx="15">
                  <c:v>43039</c:v>
                </c:pt>
                <c:pt idx="16">
                  <c:v>43069</c:v>
                </c:pt>
                <c:pt idx="17">
                  <c:v>43100</c:v>
                </c:pt>
                <c:pt idx="18">
                  <c:v>43131</c:v>
                </c:pt>
                <c:pt idx="19">
                  <c:v>43159</c:v>
                </c:pt>
                <c:pt idx="20">
                  <c:v>43190</c:v>
                </c:pt>
                <c:pt idx="21">
                  <c:v>43220</c:v>
                </c:pt>
                <c:pt idx="22">
                  <c:v>43251</c:v>
                </c:pt>
                <c:pt idx="23">
                  <c:v>43281</c:v>
                </c:pt>
                <c:pt idx="24">
                  <c:v>43312</c:v>
                </c:pt>
                <c:pt idx="25">
                  <c:v>43343</c:v>
                </c:pt>
                <c:pt idx="26">
                  <c:v>43373</c:v>
                </c:pt>
                <c:pt idx="27">
                  <c:v>43404</c:v>
                </c:pt>
                <c:pt idx="28">
                  <c:v>43434</c:v>
                </c:pt>
                <c:pt idx="29">
                  <c:v>43465</c:v>
                </c:pt>
                <c:pt idx="30">
                  <c:v>43496</c:v>
                </c:pt>
                <c:pt idx="31">
                  <c:v>43524</c:v>
                </c:pt>
                <c:pt idx="32">
                  <c:v>43555</c:v>
                </c:pt>
                <c:pt idx="33">
                  <c:v>43585</c:v>
                </c:pt>
                <c:pt idx="34">
                  <c:v>43616</c:v>
                </c:pt>
                <c:pt idx="35">
                  <c:v>43646</c:v>
                </c:pt>
                <c:pt idx="36">
                  <c:v>43677</c:v>
                </c:pt>
                <c:pt idx="37">
                  <c:v>43708</c:v>
                </c:pt>
                <c:pt idx="38">
                  <c:v>43738</c:v>
                </c:pt>
                <c:pt idx="39">
                  <c:v>43769</c:v>
                </c:pt>
                <c:pt idx="40">
                  <c:v>43799</c:v>
                </c:pt>
                <c:pt idx="41">
                  <c:v>43830</c:v>
                </c:pt>
                <c:pt idx="42">
                  <c:v>43861</c:v>
                </c:pt>
                <c:pt idx="43">
                  <c:v>43890</c:v>
                </c:pt>
                <c:pt idx="44">
                  <c:v>43921</c:v>
                </c:pt>
                <c:pt idx="45">
                  <c:v>43951</c:v>
                </c:pt>
                <c:pt idx="46">
                  <c:v>43982</c:v>
                </c:pt>
                <c:pt idx="47">
                  <c:v>44012</c:v>
                </c:pt>
                <c:pt idx="48">
                  <c:v>44043</c:v>
                </c:pt>
                <c:pt idx="49">
                  <c:v>44074</c:v>
                </c:pt>
                <c:pt idx="50">
                  <c:v>44104</c:v>
                </c:pt>
                <c:pt idx="51">
                  <c:v>44135</c:v>
                </c:pt>
                <c:pt idx="52">
                  <c:v>44165</c:v>
                </c:pt>
                <c:pt idx="53">
                  <c:v>44196</c:v>
                </c:pt>
                <c:pt idx="54">
                  <c:v>44227</c:v>
                </c:pt>
                <c:pt idx="55">
                  <c:v>44255</c:v>
                </c:pt>
                <c:pt idx="56">
                  <c:v>44286</c:v>
                </c:pt>
                <c:pt idx="57">
                  <c:v>44316</c:v>
                </c:pt>
                <c:pt idx="58">
                  <c:v>44347</c:v>
                </c:pt>
                <c:pt idx="59">
                  <c:v>44377</c:v>
                </c:pt>
                <c:pt idx="60">
                  <c:v>44408</c:v>
                </c:pt>
                <c:pt idx="61">
                  <c:v>44439</c:v>
                </c:pt>
                <c:pt idx="62">
                  <c:v>44469</c:v>
                </c:pt>
                <c:pt idx="63">
                  <c:v>44500</c:v>
                </c:pt>
                <c:pt idx="64">
                  <c:v>44530</c:v>
                </c:pt>
                <c:pt idx="65">
                  <c:v>44561</c:v>
                </c:pt>
                <c:pt idx="66">
                  <c:v>44592</c:v>
                </c:pt>
                <c:pt idx="67">
                  <c:v>44620</c:v>
                </c:pt>
                <c:pt idx="68">
                  <c:v>44651</c:v>
                </c:pt>
                <c:pt idx="69">
                  <c:v>44681</c:v>
                </c:pt>
                <c:pt idx="70">
                  <c:v>44712</c:v>
                </c:pt>
                <c:pt idx="71">
                  <c:v>44742</c:v>
                </c:pt>
                <c:pt idx="72">
                  <c:v>44773</c:v>
                </c:pt>
                <c:pt idx="73">
                  <c:v>44804</c:v>
                </c:pt>
                <c:pt idx="74">
                  <c:v>44834</c:v>
                </c:pt>
                <c:pt idx="75">
                  <c:v>44865</c:v>
                </c:pt>
                <c:pt idx="76">
                  <c:v>44895</c:v>
                </c:pt>
                <c:pt idx="77">
                  <c:v>44926</c:v>
                </c:pt>
                <c:pt idx="78">
                  <c:v>44957</c:v>
                </c:pt>
                <c:pt idx="79">
                  <c:v>44985</c:v>
                </c:pt>
                <c:pt idx="80">
                  <c:v>45016</c:v>
                </c:pt>
                <c:pt idx="81">
                  <c:v>45046</c:v>
                </c:pt>
                <c:pt idx="82">
                  <c:v>45077</c:v>
                </c:pt>
                <c:pt idx="83">
                  <c:v>45107</c:v>
                </c:pt>
                <c:pt idx="84">
                  <c:v>45138</c:v>
                </c:pt>
                <c:pt idx="85">
                  <c:v>45169</c:v>
                </c:pt>
              </c:numCache>
            </c:numRef>
          </c:cat>
          <c:val>
            <c:numRef>
              <c:f>옵션_그래프!$AF$33:$AF$118</c:f>
              <c:numCache>
                <c:formatCode>General</c:formatCode>
                <c:ptCount val="86"/>
                <c:pt idx="0">
                  <c:v>0.14557900000000001</c:v>
                </c:pt>
                <c:pt idx="1">
                  <c:v>0.14977550000000001</c:v>
                </c:pt>
                <c:pt idx="2">
                  <c:v>7.126650000000001E-2</c:v>
                </c:pt>
                <c:pt idx="3">
                  <c:v>0.116408</c:v>
                </c:pt>
                <c:pt idx="4">
                  <c:v>0.168017</c:v>
                </c:pt>
                <c:pt idx="5">
                  <c:v>0.12495050000000001</c:v>
                </c:pt>
                <c:pt idx="6">
                  <c:v>0.180505</c:v>
                </c:pt>
                <c:pt idx="7">
                  <c:v>0.15898400000000001</c:v>
                </c:pt>
                <c:pt idx="8">
                  <c:v>0.17501349999999999</c:v>
                </c:pt>
                <c:pt idx="9">
                  <c:v>0.1959835</c:v>
                </c:pt>
                <c:pt idx="10">
                  <c:v>0.27592700000000003</c:v>
                </c:pt>
                <c:pt idx="11">
                  <c:v>0.34819849999999997</c:v>
                </c:pt>
                <c:pt idx="12">
                  <c:v>0.41345599999999999</c:v>
                </c:pt>
                <c:pt idx="13">
                  <c:v>0.36265049999999999</c:v>
                </c:pt>
                <c:pt idx="14">
                  <c:v>0.35887550000000001</c:v>
                </c:pt>
                <c:pt idx="15">
                  <c:v>0.25145299999999998</c:v>
                </c:pt>
                <c:pt idx="16">
                  <c:v>0.32204050000000001</c:v>
                </c:pt>
                <c:pt idx="17">
                  <c:v>0.44073000000000001</c:v>
                </c:pt>
                <c:pt idx="18">
                  <c:v>0.381637</c:v>
                </c:pt>
                <c:pt idx="19">
                  <c:v>0.27056999999999998</c:v>
                </c:pt>
                <c:pt idx="20">
                  <c:v>0.237288</c:v>
                </c:pt>
                <c:pt idx="21">
                  <c:v>0.41478300000000001</c:v>
                </c:pt>
                <c:pt idx="22">
                  <c:v>0.43706899999999999</c:v>
                </c:pt>
                <c:pt idx="23">
                  <c:v>0.56518650000000004</c:v>
                </c:pt>
                <c:pt idx="24">
                  <c:v>0.52155200000000002</c:v>
                </c:pt>
                <c:pt idx="25">
                  <c:v>0.453955</c:v>
                </c:pt>
                <c:pt idx="26">
                  <c:v>0.48572699999999996</c:v>
                </c:pt>
                <c:pt idx="27">
                  <c:v>0.54055150000000007</c:v>
                </c:pt>
                <c:pt idx="28">
                  <c:v>0.37507249999999998</c:v>
                </c:pt>
                <c:pt idx="29">
                  <c:v>0.34943049999999998</c:v>
                </c:pt>
                <c:pt idx="30">
                  <c:v>0.42460950000000003</c:v>
                </c:pt>
                <c:pt idx="31">
                  <c:v>0.63673749999999996</c:v>
                </c:pt>
                <c:pt idx="32">
                  <c:v>0.97548449999999998</c:v>
                </c:pt>
                <c:pt idx="33">
                  <c:v>0.77840399999999998</c:v>
                </c:pt>
                <c:pt idx="34">
                  <c:v>0.62464450000000016</c:v>
                </c:pt>
                <c:pt idx="35">
                  <c:v>0.50702150000000001</c:v>
                </c:pt>
                <c:pt idx="36">
                  <c:v>0.66011549999999997</c:v>
                </c:pt>
                <c:pt idx="37">
                  <c:v>0.57734450000000004</c:v>
                </c:pt>
                <c:pt idx="38">
                  <c:v>0.40331250000000002</c:v>
                </c:pt>
                <c:pt idx="39">
                  <c:v>0.49108000000000002</c:v>
                </c:pt>
                <c:pt idx="40">
                  <c:v>0.60542850000000004</c:v>
                </c:pt>
                <c:pt idx="41">
                  <c:v>0.70632400000000006</c:v>
                </c:pt>
                <c:pt idx="42">
                  <c:v>0.44582550000000004</c:v>
                </c:pt>
                <c:pt idx="43">
                  <c:v>0.539018</c:v>
                </c:pt>
                <c:pt idx="44">
                  <c:v>0.31131899999999996</c:v>
                </c:pt>
                <c:pt idx="45">
                  <c:v>7.1237999999999996E-2</c:v>
                </c:pt>
                <c:pt idx="46">
                  <c:v>3.4674999999999997E-2</c:v>
                </c:pt>
                <c:pt idx="47">
                  <c:v>2.2093000000000002E-2</c:v>
                </c:pt>
                <c:pt idx="48">
                  <c:v>3.3295000000000005E-2</c:v>
                </c:pt>
                <c:pt idx="49">
                  <c:v>4.1603000000000001E-2</c:v>
                </c:pt>
                <c:pt idx="50">
                  <c:v>4.1217500000000004E-2</c:v>
                </c:pt>
                <c:pt idx="51">
                  <c:v>2.4822E-2</c:v>
                </c:pt>
                <c:pt idx="52">
                  <c:v>3.6811999999999998E-2</c:v>
                </c:pt>
                <c:pt idx="53">
                  <c:v>3.4165499999999994E-2</c:v>
                </c:pt>
                <c:pt idx="54">
                  <c:v>5.42295E-2</c:v>
                </c:pt>
                <c:pt idx="55">
                  <c:v>3.7569000000000005E-2</c:v>
                </c:pt>
                <c:pt idx="56">
                  <c:v>2.8043999999999996E-2</c:v>
                </c:pt>
                <c:pt idx="57">
                  <c:v>5.6292999999999996E-2</c:v>
                </c:pt>
                <c:pt idx="58">
                  <c:v>0.42751</c:v>
                </c:pt>
                <c:pt idx="59">
                  <c:v>0.843773</c:v>
                </c:pt>
                <c:pt idx="60">
                  <c:v>0.64163899999999996</c:v>
                </c:pt>
                <c:pt idx="61">
                  <c:v>0.81146550000000006</c:v>
                </c:pt>
                <c:pt idx="62">
                  <c:v>0.5970319999999999</c:v>
                </c:pt>
                <c:pt idx="63">
                  <c:v>0.59537549999999995</c:v>
                </c:pt>
                <c:pt idx="64">
                  <c:v>0.64533550000000006</c:v>
                </c:pt>
                <c:pt idx="65">
                  <c:v>0.56710099999999997</c:v>
                </c:pt>
                <c:pt idx="66">
                  <c:v>0.660354</c:v>
                </c:pt>
                <c:pt idx="67">
                  <c:v>0.57975749999999993</c:v>
                </c:pt>
                <c:pt idx="68">
                  <c:v>0.51354949999999999</c:v>
                </c:pt>
                <c:pt idx="69">
                  <c:v>0.59085999999999994</c:v>
                </c:pt>
                <c:pt idx="70">
                  <c:v>0.58876899999999999</c:v>
                </c:pt>
                <c:pt idx="71">
                  <c:v>0.51060800000000006</c:v>
                </c:pt>
                <c:pt idx="72">
                  <c:v>0.55349649999999995</c:v>
                </c:pt>
                <c:pt idx="73">
                  <c:v>0.48183150000000002</c:v>
                </c:pt>
                <c:pt idx="74">
                  <c:v>0.38460149999999999</c:v>
                </c:pt>
                <c:pt idx="75">
                  <c:v>0.35000099999999995</c:v>
                </c:pt>
                <c:pt idx="76">
                  <c:v>0.35924649999999997</c:v>
                </c:pt>
                <c:pt idx="77">
                  <c:v>0.25502550000000002</c:v>
                </c:pt>
                <c:pt idx="78">
                  <c:v>0.3050715</c:v>
                </c:pt>
                <c:pt idx="79">
                  <c:v>0.36163450000000003</c:v>
                </c:pt>
                <c:pt idx="80">
                  <c:v>0.30656600000000001</c:v>
                </c:pt>
                <c:pt idx="81">
                  <c:v>0.30087900000000001</c:v>
                </c:pt>
                <c:pt idx="82">
                  <c:v>0.38583249999999997</c:v>
                </c:pt>
                <c:pt idx="83">
                  <c:v>0.41101549999999998</c:v>
                </c:pt>
                <c:pt idx="84">
                  <c:v>0.31557449999999998</c:v>
                </c:pt>
                <c:pt idx="85">
                  <c:v>0.225823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E32-45F9-8745-FD5D1EB7E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0261232"/>
        <c:axId val="500265152"/>
      </c:lineChart>
      <c:lineChart>
        <c:grouping val="standard"/>
        <c:varyColors val="0"/>
        <c:ser>
          <c:idx val="1"/>
          <c:order val="1"/>
          <c:tx>
            <c:strRef>
              <c:f>옵션_그래프!$AE$2</c:f>
              <c:strCache>
                <c:ptCount val="1"/>
                <c:pt idx="0">
                  <c:v>개인 주식거래대금(우축)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옵션_그래프!$F$27:$F$118</c:f>
              <c:numCache>
                <c:formatCode>m/d/yyyy</c:formatCode>
                <c:ptCount val="92"/>
                <c:pt idx="0">
                  <c:v>42400</c:v>
                </c:pt>
                <c:pt idx="1">
                  <c:v>42429</c:v>
                </c:pt>
                <c:pt idx="2">
                  <c:v>42460</c:v>
                </c:pt>
                <c:pt idx="3">
                  <c:v>42490</c:v>
                </c:pt>
                <c:pt idx="4">
                  <c:v>42521</c:v>
                </c:pt>
                <c:pt idx="5">
                  <c:v>42551</c:v>
                </c:pt>
                <c:pt idx="6">
                  <c:v>42582</c:v>
                </c:pt>
                <c:pt idx="7">
                  <c:v>42613</c:v>
                </c:pt>
                <c:pt idx="8">
                  <c:v>42643</c:v>
                </c:pt>
                <c:pt idx="9">
                  <c:v>42674</c:v>
                </c:pt>
                <c:pt idx="10">
                  <c:v>42704</c:v>
                </c:pt>
                <c:pt idx="11">
                  <c:v>42735</c:v>
                </c:pt>
                <c:pt idx="12">
                  <c:v>42766</c:v>
                </c:pt>
                <c:pt idx="13">
                  <c:v>42794</c:v>
                </c:pt>
                <c:pt idx="14">
                  <c:v>42825</c:v>
                </c:pt>
                <c:pt idx="15">
                  <c:v>42855</c:v>
                </c:pt>
                <c:pt idx="16">
                  <c:v>42886</c:v>
                </c:pt>
                <c:pt idx="17">
                  <c:v>42916</c:v>
                </c:pt>
                <c:pt idx="18">
                  <c:v>42947</c:v>
                </c:pt>
                <c:pt idx="19">
                  <c:v>42978</c:v>
                </c:pt>
                <c:pt idx="20">
                  <c:v>43008</c:v>
                </c:pt>
                <c:pt idx="21">
                  <c:v>43039</c:v>
                </c:pt>
                <c:pt idx="22">
                  <c:v>43069</c:v>
                </c:pt>
                <c:pt idx="23">
                  <c:v>43100</c:v>
                </c:pt>
                <c:pt idx="24">
                  <c:v>43131</c:v>
                </c:pt>
                <c:pt idx="25">
                  <c:v>43159</c:v>
                </c:pt>
                <c:pt idx="26">
                  <c:v>43190</c:v>
                </c:pt>
                <c:pt idx="27">
                  <c:v>43220</c:v>
                </c:pt>
                <c:pt idx="28">
                  <c:v>43251</c:v>
                </c:pt>
                <c:pt idx="29">
                  <c:v>43281</c:v>
                </c:pt>
                <c:pt idx="30">
                  <c:v>43312</c:v>
                </c:pt>
                <c:pt idx="31">
                  <c:v>43343</c:v>
                </c:pt>
                <c:pt idx="32">
                  <c:v>43373</c:v>
                </c:pt>
                <c:pt idx="33">
                  <c:v>43404</c:v>
                </c:pt>
                <c:pt idx="34">
                  <c:v>43434</c:v>
                </c:pt>
                <c:pt idx="35">
                  <c:v>43465</c:v>
                </c:pt>
                <c:pt idx="36">
                  <c:v>43496</c:v>
                </c:pt>
                <c:pt idx="37">
                  <c:v>43524</c:v>
                </c:pt>
                <c:pt idx="38">
                  <c:v>43555</c:v>
                </c:pt>
                <c:pt idx="39">
                  <c:v>43585</c:v>
                </c:pt>
                <c:pt idx="40">
                  <c:v>43616</c:v>
                </c:pt>
                <c:pt idx="41">
                  <c:v>43646</c:v>
                </c:pt>
                <c:pt idx="42">
                  <c:v>43677</c:v>
                </c:pt>
                <c:pt idx="43">
                  <c:v>43708</c:v>
                </c:pt>
                <c:pt idx="44">
                  <c:v>43738</c:v>
                </c:pt>
                <c:pt idx="45">
                  <c:v>43769</c:v>
                </c:pt>
                <c:pt idx="46">
                  <c:v>43799</c:v>
                </c:pt>
                <c:pt idx="47">
                  <c:v>43830</c:v>
                </c:pt>
                <c:pt idx="48">
                  <c:v>43861</c:v>
                </c:pt>
                <c:pt idx="49">
                  <c:v>43890</c:v>
                </c:pt>
                <c:pt idx="50">
                  <c:v>43921</c:v>
                </c:pt>
                <c:pt idx="51">
                  <c:v>43951</c:v>
                </c:pt>
                <c:pt idx="52">
                  <c:v>43982</c:v>
                </c:pt>
                <c:pt idx="53">
                  <c:v>44012</c:v>
                </c:pt>
                <c:pt idx="54">
                  <c:v>44043</c:v>
                </c:pt>
                <c:pt idx="55">
                  <c:v>44074</c:v>
                </c:pt>
                <c:pt idx="56">
                  <c:v>44104</c:v>
                </c:pt>
                <c:pt idx="57">
                  <c:v>44135</c:v>
                </c:pt>
                <c:pt idx="58">
                  <c:v>44165</c:v>
                </c:pt>
                <c:pt idx="59">
                  <c:v>44196</c:v>
                </c:pt>
                <c:pt idx="60">
                  <c:v>44227</c:v>
                </c:pt>
                <c:pt idx="61">
                  <c:v>44255</c:v>
                </c:pt>
                <c:pt idx="62">
                  <c:v>44286</c:v>
                </c:pt>
                <c:pt idx="63">
                  <c:v>44316</c:v>
                </c:pt>
                <c:pt idx="64">
                  <c:v>44347</c:v>
                </c:pt>
                <c:pt idx="65">
                  <c:v>44377</c:v>
                </c:pt>
                <c:pt idx="66">
                  <c:v>44408</c:v>
                </c:pt>
                <c:pt idx="67">
                  <c:v>44439</c:v>
                </c:pt>
                <c:pt idx="68">
                  <c:v>44469</c:v>
                </c:pt>
                <c:pt idx="69">
                  <c:v>44500</c:v>
                </c:pt>
                <c:pt idx="70">
                  <c:v>44530</c:v>
                </c:pt>
                <c:pt idx="71">
                  <c:v>44561</c:v>
                </c:pt>
                <c:pt idx="72">
                  <c:v>44592</c:v>
                </c:pt>
                <c:pt idx="73">
                  <c:v>44620</c:v>
                </c:pt>
                <c:pt idx="74">
                  <c:v>44651</c:v>
                </c:pt>
                <c:pt idx="75">
                  <c:v>44681</c:v>
                </c:pt>
                <c:pt idx="76">
                  <c:v>44712</c:v>
                </c:pt>
                <c:pt idx="77">
                  <c:v>44742</c:v>
                </c:pt>
                <c:pt idx="78">
                  <c:v>44773</c:v>
                </c:pt>
                <c:pt idx="79">
                  <c:v>44804</c:v>
                </c:pt>
                <c:pt idx="80">
                  <c:v>44834</c:v>
                </c:pt>
                <c:pt idx="81">
                  <c:v>44865</c:v>
                </c:pt>
                <c:pt idx="82">
                  <c:v>44895</c:v>
                </c:pt>
                <c:pt idx="83">
                  <c:v>44926</c:v>
                </c:pt>
                <c:pt idx="84">
                  <c:v>44957</c:v>
                </c:pt>
                <c:pt idx="85">
                  <c:v>44985</c:v>
                </c:pt>
                <c:pt idx="86">
                  <c:v>45016</c:v>
                </c:pt>
                <c:pt idx="87">
                  <c:v>45046</c:v>
                </c:pt>
                <c:pt idx="88">
                  <c:v>45077</c:v>
                </c:pt>
                <c:pt idx="89">
                  <c:v>45107</c:v>
                </c:pt>
                <c:pt idx="90">
                  <c:v>45138</c:v>
                </c:pt>
                <c:pt idx="91">
                  <c:v>45169</c:v>
                </c:pt>
              </c:numCache>
            </c:numRef>
          </c:cat>
          <c:val>
            <c:numRef>
              <c:f>옵션_그래프!$AE$33:$AE$118</c:f>
              <c:numCache>
                <c:formatCode>0.0</c:formatCode>
                <c:ptCount val="86"/>
                <c:pt idx="0">
                  <c:v>122.97231699999999</c:v>
                </c:pt>
                <c:pt idx="1">
                  <c:v>115.77399249999998</c:v>
                </c:pt>
                <c:pt idx="2">
                  <c:v>105.808982</c:v>
                </c:pt>
                <c:pt idx="3">
                  <c:v>96.611027500000006</c:v>
                </c:pt>
                <c:pt idx="4">
                  <c:v>102.155101</c:v>
                </c:pt>
                <c:pt idx="5">
                  <c:v>89.114619000000005</c:v>
                </c:pt>
                <c:pt idx="6">
                  <c:v>89.88599649999999</c:v>
                </c:pt>
                <c:pt idx="7">
                  <c:v>88.831849000000005</c:v>
                </c:pt>
                <c:pt idx="8">
                  <c:v>110.75011549999999</c:v>
                </c:pt>
                <c:pt idx="9">
                  <c:v>105.44127700000001</c:v>
                </c:pt>
                <c:pt idx="10">
                  <c:v>101.38782800000001</c:v>
                </c:pt>
                <c:pt idx="11">
                  <c:v>121.51020749999999</c:v>
                </c:pt>
                <c:pt idx="12">
                  <c:v>105.97224600000001</c:v>
                </c:pt>
                <c:pt idx="13">
                  <c:v>99.779557999999994</c:v>
                </c:pt>
                <c:pt idx="14">
                  <c:v>114.36949699999998</c:v>
                </c:pt>
                <c:pt idx="15">
                  <c:v>99.143326999999999</c:v>
                </c:pt>
                <c:pt idx="16">
                  <c:v>190.61376100000001</c:v>
                </c:pt>
                <c:pt idx="17">
                  <c:v>157.78288949999998</c:v>
                </c:pt>
                <c:pt idx="18">
                  <c:v>247.00306899999998</c:v>
                </c:pt>
                <c:pt idx="19">
                  <c:v>153.60940650000003</c:v>
                </c:pt>
                <c:pt idx="20">
                  <c:v>174.29895149999999</c:v>
                </c:pt>
                <c:pt idx="21">
                  <c:v>213.19389599999997</c:v>
                </c:pt>
                <c:pt idx="22">
                  <c:v>205.70897799999997</c:v>
                </c:pt>
                <c:pt idx="23">
                  <c:v>152.80814249999997</c:v>
                </c:pt>
                <c:pt idx="24">
                  <c:v>121.25300650000001</c:v>
                </c:pt>
                <c:pt idx="25">
                  <c:v>121.33594050000001</c:v>
                </c:pt>
                <c:pt idx="26">
                  <c:v>117.69249600000002</c:v>
                </c:pt>
                <c:pt idx="27">
                  <c:v>115.082015</c:v>
                </c:pt>
                <c:pt idx="28">
                  <c:v>109.28013650000001</c:v>
                </c:pt>
                <c:pt idx="29">
                  <c:v>97.087093499999995</c:v>
                </c:pt>
                <c:pt idx="30">
                  <c:v>130.85417150000001</c:v>
                </c:pt>
                <c:pt idx="31">
                  <c:v>102.510902</c:v>
                </c:pt>
                <c:pt idx="32">
                  <c:v>115.82880249999999</c:v>
                </c:pt>
                <c:pt idx="33">
                  <c:v>140.79345000000001</c:v>
                </c:pt>
                <c:pt idx="34">
                  <c:v>127.44119850000001</c:v>
                </c:pt>
                <c:pt idx="35">
                  <c:v>109.60595200000002</c:v>
                </c:pt>
                <c:pt idx="36">
                  <c:v>132.314176</c:v>
                </c:pt>
                <c:pt idx="37">
                  <c:v>115.48472049999998</c:v>
                </c:pt>
                <c:pt idx="38">
                  <c:v>104.35720350000001</c:v>
                </c:pt>
                <c:pt idx="39">
                  <c:v>140.3121525</c:v>
                </c:pt>
                <c:pt idx="40">
                  <c:v>147.53645599999999</c:v>
                </c:pt>
                <c:pt idx="41">
                  <c:v>114.44483650000001</c:v>
                </c:pt>
                <c:pt idx="42">
                  <c:v>155.14780300000001</c:v>
                </c:pt>
                <c:pt idx="43">
                  <c:v>185.80936750000001</c:v>
                </c:pt>
                <c:pt idx="44">
                  <c:v>274.60103450000003</c:v>
                </c:pt>
                <c:pt idx="45">
                  <c:v>325.55858050000001</c:v>
                </c:pt>
                <c:pt idx="46">
                  <c:v>294.93101350000001</c:v>
                </c:pt>
                <c:pt idx="47">
                  <c:v>407.13205049999993</c:v>
                </c:pt>
                <c:pt idx="48">
                  <c:v>436.79039899999998</c:v>
                </c:pt>
                <c:pt idx="49">
                  <c:v>491.18447900000007</c:v>
                </c:pt>
                <c:pt idx="50">
                  <c:v>480.22802949999999</c:v>
                </c:pt>
                <c:pt idx="51">
                  <c:v>305.19626050000011</c:v>
                </c:pt>
                <c:pt idx="52">
                  <c:v>447.12013150000007</c:v>
                </c:pt>
                <c:pt idx="53">
                  <c:v>551.10916050000003</c:v>
                </c:pt>
                <c:pt idx="54">
                  <c:v>619.28974400000004</c:v>
                </c:pt>
                <c:pt idx="55">
                  <c:v>428.9944605</c:v>
                </c:pt>
                <c:pt idx="56">
                  <c:v>410.41409550000003</c:v>
                </c:pt>
                <c:pt idx="57">
                  <c:v>479.90939899999995</c:v>
                </c:pt>
                <c:pt idx="58">
                  <c:v>342.08963899999992</c:v>
                </c:pt>
                <c:pt idx="59">
                  <c:v>451.17001349999998</c:v>
                </c:pt>
                <c:pt idx="60">
                  <c:v>440.43028100000004</c:v>
                </c:pt>
                <c:pt idx="61">
                  <c:v>417.25218799999993</c:v>
                </c:pt>
                <c:pt idx="62">
                  <c:v>336.97899999999998</c:v>
                </c:pt>
                <c:pt idx="63">
                  <c:v>303.46824000000004</c:v>
                </c:pt>
                <c:pt idx="64">
                  <c:v>378.01337350000006</c:v>
                </c:pt>
                <c:pt idx="65">
                  <c:v>322.18101350000006</c:v>
                </c:pt>
                <c:pt idx="66">
                  <c:v>273.26941599999998</c:v>
                </c:pt>
                <c:pt idx="67">
                  <c:v>221.64554349999997</c:v>
                </c:pt>
                <c:pt idx="68">
                  <c:v>285.40590099999997</c:v>
                </c:pt>
                <c:pt idx="69">
                  <c:v>279.41171750000007</c:v>
                </c:pt>
                <c:pt idx="70">
                  <c:v>237.55748699999995</c:v>
                </c:pt>
                <c:pt idx="71">
                  <c:v>207.08243299999998</c:v>
                </c:pt>
                <c:pt idx="72">
                  <c:v>181.56306200000003</c:v>
                </c:pt>
                <c:pt idx="73">
                  <c:v>210.27133400000002</c:v>
                </c:pt>
                <c:pt idx="74">
                  <c:v>176.85960550000001</c:v>
                </c:pt>
                <c:pt idx="75">
                  <c:v>147.03983500000001</c:v>
                </c:pt>
                <c:pt idx="76">
                  <c:v>200.84238150000002</c:v>
                </c:pt>
                <c:pt idx="77">
                  <c:v>155.18427500000001</c:v>
                </c:pt>
                <c:pt idx="78">
                  <c:v>166.24680050000001</c:v>
                </c:pt>
                <c:pt idx="79">
                  <c:v>237.72430250000002</c:v>
                </c:pt>
                <c:pt idx="80">
                  <c:v>334.08829600000001</c:v>
                </c:pt>
                <c:pt idx="81">
                  <c:v>375.79633099999995</c:v>
                </c:pt>
                <c:pt idx="82">
                  <c:v>243.78614099999996</c:v>
                </c:pt>
                <c:pt idx="83">
                  <c:v>273.01150300000006</c:v>
                </c:pt>
                <c:pt idx="84">
                  <c:v>389.07195350000012</c:v>
                </c:pt>
                <c:pt idx="85">
                  <c:v>350.33421550000003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E32-45F9-8745-FD5D1EB7E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0265544"/>
        <c:axId val="500261624"/>
      </c:lineChart>
      <c:dateAx>
        <c:axId val="500261232"/>
        <c:scaling>
          <c:orientation val="minMax"/>
        </c:scaling>
        <c:delete val="0"/>
        <c:axPos val="b"/>
        <c:numFmt formatCode="yyyy\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5152"/>
        <c:crosses val="autoZero"/>
        <c:auto val="1"/>
        <c:lblOffset val="100"/>
        <c:baseTimeUnit val="months"/>
        <c:majorUnit val="2"/>
        <c:majorTimeUnit val="years"/>
      </c:dateAx>
      <c:valAx>
        <c:axId val="500265152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백만계약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2.7972027972027972E-2"/>
              <c:y val="1.760693891758163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1232"/>
        <c:crosses val="autoZero"/>
        <c:crossBetween val="between"/>
      </c:valAx>
      <c:valAx>
        <c:axId val="500261624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조원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0.9115219433408952"/>
              <c:y val="1.3026095846715662E-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#,##0_);[Red]\(#,##0\)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5544"/>
        <c:crosses val="max"/>
        <c:crossBetween val="between"/>
      </c:valAx>
      <c:dateAx>
        <c:axId val="50026554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500261624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5.8886098096633886E-2"/>
          <c:y val="0.11079010834583344"/>
          <c:w val="0.4761220397560656"/>
          <c:h val="0.1509356498531992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435100154723967E-2"/>
          <c:y val="0.10695608223360696"/>
          <c:w val="0.90277300444539621"/>
          <c:h val="0.78009953056943138"/>
        </c:manualLayout>
      </c:layout>
      <c:lineChart>
        <c:grouping val="standard"/>
        <c:varyColors val="0"/>
        <c:ser>
          <c:idx val="0"/>
          <c:order val="0"/>
          <c:tx>
            <c:strRef>
              <c:f>ELS!$E$35</c:f>
              <c:strCache>
                <c:ptCount val="1"/>
                <c:pt idx="0">
                  <c:v>개인옵션거래량(좌축)</c:v>
                </c:pt>
              </c:strCache>
            </c:strRef>
          </c:tx>
          <c:spPr>
            <a:ln w="31750" cap="rnd" cmpd="dbl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ELS!$B$36:$B$121</c:f>
              <c:numCache>
                <c:formatCode>m/d/yyyy</c:formatCode>
                <c:ptCount val="86"/>
                <c:pt idx="0">
                  <c:v>42582</c:v>
                </c:pt>
                <c:pt idx="1">
                  <c:v>42613</c:v>
                </c:pt>
                <c:pt idx="2">
                  <c:v>42643</c:v>
                </c:pt>
                <c:pt idx="3">
                  <c:v>42674</c:v>
                </c:pt>
                <c:pt idx="4">
                  <c:v>42704</c:v>
                </c:pt>
                <c:pt idx="5">
                  <c:v>42735</c:v>
                </c:pt>
                <c:pt idx="6">
                  <c:v>42766</c:v>
                </c:pt>
                <c:pt idx="7">
                  <c:v>42794</c:v>
                </c:pt>
                <c:pt idx="8">
                  <c:v>42825</c:v>
                </c:pt>
                <c:pt idx="9">
                  <c:v>42855</c:v>
                </c:pt>
                <c:pt idx="10">
                  <c:v>42886</c:v>
                </c:pt>
                <c:pt idx="11">
                  <c:v>42916</c:v>
                </c:pt>
                <c:pt idx="12">
                  <c:v>42947</c:v>
                </c:pt>
                <c:pt idx="13">
                  <c:v>42978</c:v>
                </c:pt>
                <c:pt idx="14">
                  <c:v>43008</c:v>
                </c:pt>
                <c:pt idx="15">
                  <c:v>43039</c:v>
                </c:pt>
                <c:pt idx="16">
                  <c:v>43069</c:v>
                </c:pt>
                <c:pt idx="17">
                  <c:v>43100</c:v>
                </c:pt>
                <c:pt idx="18">
                  <c:v>43131</c:v>
                </c:pt>
                <c:pt idx="19">
                  <c:v>43159</c:v>
                </c:pt>
                <c:pt idx="20">
                  <c:v>43190</c:v>
                </c:pt>
                <c:pt idx="21">
                  <c:v>43220</c:v>
                </c:pt>
                <c:pt idx="22">
                  <c:v>43251</c:v>
                </c:pt>
                <c:pt idx="23">
                  <c:v>43281</c:v>
                </c:pt>
                <c:pt idx="24">
                  <c:v>43312</c:v>
                </c:pt>
                <c:pt idx="25">
                  <c:v>43343</c:v>
                </c:pt>
                <c:pt idx="26">
                  <c:v>43373</c:v>
                </c:pt>
                <c:pt idx="27">
                  <c:v>43404</c:v>
                </c:pt>
                <c:pt idx="28">
                  <c:v>43434</c:v>
                </c:pt>
                <c:pt idx="29">
                  <c:v>43465</c:v>
                </c:pt>
                <c:pt idx="30">
                  <c:v>43496</c:v>
                </c:pt>
                <c:pt idx="31">
                  <c:v>43524</c:v>
                </c:pt>
                <c:pt idx="32">
                  <c:v>43555</c:v>
                </c:pt>
                <c:pt idx="33">
                  <c:v>43585</c:v>
                </c:pt>
                <c:pt idx="34">
                  <c:v>43616</c:v>
                </c:pt>
                <c:pt idx="35">
                  <c:v>43646</c:v>
                </c:pt>
                <c:pt idx="36">
                  <c:v>43677</c:v>
                </c:pt>
                <c:pt idx="37">
                  <c:v>43708</c:v>
                </c:pt>
                <c:pt idx="38">
                  <c:v>43738</c:v>
                </c:pt>
                <c:pt idx="39">
                  <c:v>43769</c:v>
                </c:pt>
                <c:pt idx="40">
                  <c:v>43799</c:v>
                </c:pt>
                <c:pt idx="41">
                  <c:v>43830</c:v>
                </c:pt>
                <c:pt idx="42">
                  <c:v>43861</c:v>
                </c:pt>
                <c:pt idx="43">
                  <c:v>43890</c:v>
                </c:pt>
                <c:pt idx="44">
                  <c:v>43921</c:v>
                </c:pt>
                <c:pt idx="45">
                  <c:v>43951</c:v>
                </c:pt>
                <c:pt idx="46">
                  <c:v>43982</c:v>
                </c:pt>
                <c:pt idx="47">
                  <c:v>44012</c:v>
                </c:pt>
                <c:pt idx="48">
                  <c:v>44043</c:v>
                </c:pt>
                <c:pt idx="49">
                  <c:v>44074</c:v>
                </c:pt>
                <c:pt idx="50">
                  <c:v>44104</c:v>
                </c:pt>
                <c:pt idx="51">
                  <c:v>44135</c:v>
                </c:pt>
                <c:pt idx="52">
                  <c:v>44165</c:v>
                </c:pt>
                <c:pt idx="53">
                  <c:v>44196</c:v>
                </c:pt>
                <c:pt idx="54">
                  <c:v>44227</c:v>
                </c:pt>
                <c:pt idx="55">
                  <c:v>44255</c:v>
                </c:pt>
                <c:pt idx="56">
                  <c:v>44286</c:v>
                </c:pt>
                <c:pt idx="57">
                  <c:v>44316</c:v>
                </c:pt>
                <c:pt idx="58">
                  <c:v>44347</c:v>
                </c:pt>
                <c:pt idx="59">
                  <c:v>44377</c:v>
                </c:pt>
                <c:pt idx="60">
                  <c:v>44408</c:v>
                </c:pt>
                <c:pt idx="61">
                  <c:v>44439</c:v>
                </c:pt>
                <c:pt idx="62">
                  <c:v>44469</c:v>
                </c:pt>
                <c:pt idx="63">
                  <c:v>44500</c:v>
                </c:pt>
                <c:pt idx="64">
                  <c:v>44530</c:v>
                </c:pt>
                <c:pt idx="65">
                  <c:v>44561</c:v>
                </c:pt>
                <c:pt idx="66">
                  <c:v>44592</c:v>
                </c:pt>
                <c:pt idx="67">
                  <c:v>44620</c:v>
                </c:pt>
                <c:pt idx="68">
                  <c:v>44651</c:v>
                </c:pt>
                <c:pt idx="69">
                  <c:v>44681</c:v>
                </c:pt>
                <c:pt idx="70">
                  <c:v>44712</c:v>
                </c:pt>
                <c:pt idx="71">
                  <c:v>44742</c:v>
                </c:pt>
                <c:pt idx="72">
                  <c:v>44773</c:v>
                </c:pt>
                <c:pt idx="73">
                  <c:v>44804</c:v>
                </c:pt>
                <c:pt idx="74">
                  <c:v>44834</c:v>
                </c:pt>
                <c:pt idx="75">
                  <c:v>44865</c:v>
                </c:pt>
                <c:pt idx="76">
                  <c:v>44895</c:v>
                </c:pt>
                <c:pt idx="77">
                  <c:v>44926</c:v>
                </c:pt>
                <c:pt idx="78">
                  <c:v>44957</c:v>
                </c:pt>
                <c:pt idx="79">
                  <c:v>44985</c:v>
                </c:pt>
                <c:pt idx="80">
                  <c:v>45016</c:v>
                </c:pt>
                <c:pt idx="81">
                  <c:v>45046</c:v>
                </c:pt>
                <c:pt idx="82">
                  <c:v>45077</c:v>
                </c:pt>
                <c:pt idx="83">
                  <c:v>45107</c:v>
                </c:pt>
                <c:pt idx="84">
                  <c:v>45138</c:v>
                </c:pt>
                <c:pt idx="85">
                  <c:v>45169</c:v>
                </c:pt>
              </c:numCache>
            </c:numRef>
          </c:cat>
          <c:val>
            <c:numRef>
              <c:f>ELS!$E$36:$E$121</c:f>
              <c:numCache>
                <c:formatCode>#,##0_ </c:formatCode>
                <c:ptCount val="86"/>
                <c:pt idx="0">
                  <c:v>145.57900000000001</c:v>
                </c:pt>
                <c:pt idx="1">
                  <c:v>149.77549999999999</c:v>
                </c:pt>
                <c:pt idx="2">
                  <c:v>71.266500000000008</c:v>
                </c:pt>
                <c:pt idx="3">
                  <c:v>116.408</c:v>
                </c:pt>
                <c:pt idx="4">
                  <c:v>168.017</c:v>
                </c:pt>
                <c:pt idx="5">
                  <c:v>124.95050000000001</c:v>
                </c:pt>
                <c:pt idx="6">
                  <c:v>180.505</c:v>
                </c:pt>
                <c:pt idx="7">
                  <c:v>158.98400000000001</c:v>
                </c:pt>
                <c:pt idx="8">
                  <c:v>175.01349999999999</c:v>
                </c:pt>
                <c:pt idx="9">
                  <c:v>195.98349999999999</c:v>
                </c:pt>
                <c:pt idx="10">
                  <c:v>275.92700000000002</c:v>
                </c:pt>
                <c:pt idx="11">
                  <c:v>348.19849999999997</c:v>
                </c:pt>
                <c:pt idx="12">
                  <c:v>413.45600000000002</c:v>
                </c:pt>
                <c:pt idx="13">
                  <c:v>362.65049999999997</c:v>
                </c:pt>
                <c:pt idx="14">
                  <c:v>358.87549999999999</c:v>
                </c:pt>
                <c:pt idx="15">
                  <c:v>251.45299999999997</c:v>
                </c:pt>
                <c:pt idx="16">
                  <c:v>322.04050000000001</c:v>
                </c:pt>
                <c:pt idx="17">
                  <c:v>440.73</c:v>
                </c:pt>
                <c:pt idx="18">
                  <c:v>381.637</c:v>
                </c:pt>
                <c:pt idx="19">
                  <c:v>270.57</c:v>
                </c:pt>
                <c:pt idx="20">
                  <c:v>237.28800000000001</c:v>
                </c:pt>
                <c:pt idx="21">
                  <c:v>414.78300000000002</c:v>
                </c:pt>
                <c:pt idx="22">
                  <c:v>437.06899999999996</c:v>
                </c:pt>
                <c:pt idx="23">
                  <c:v>565.18650000000002</c:v>
                </c:pt>
                <c:pt idx="24">
                  <c:v>521.55200000000002</c:v>
                </c:pt>
                <c:pt idx="25">
                  <c:v>453.95499999999998</c:v>
                </c:pt>
                <c:pt idx="26">
                  <c:v>485.72699999999998</c:v>
                </c:pt>
                <c:pt idx="27">
                  <c:v>540.55150000000003</c:v>
                </c:pt>
                <c:pt idx="28">
                  <c:v>375.07249999999999</c:v>
                </c:pt>
                <c:pt idx="29">
                  <c:v>349.43049999999999</c:v>
                </c:pt>
                <c:pt idx="30">
                  <c:v>424.60950000000003</c:v>
                </c:pt>
                <c:pt idx="31">
                  <c:v>636.73749999999995</c:v>
                </c:pt>
                <c:pt idx="32">
                  <c:v>975.48450000000003</c:v>
                </c:pt>
                <c:pt idx="33">
                  <c:v>778.404</c:v>
                </c:pt>
                <c:pt idx="34">
                  <c:v>624.64450000000011</c:v>
                </c:pt>
                <c:pt idx="35">
                  <c:v>507.0215</c:v>
                </c:pt>
                <c:pt idx="36">
                  <c:v>660.1155</c:v>
                </c:pt>
                <c:pt idx="37">
                  <c:v>577.34450000000004</c:v>
                </c:pt>
                <c:pt idx="38">
                  <c:v>403.3125</c:v>
                </c:pt>
                <c:pt idx="39">
                  <c:v>491.08000000000004</c:v>
                </c:pt>
                <c:pt idx="40">
                  <c:v>605.42849999999999</c:v>
                </c:pt>
                <c:pt idx="41">
                  <c:v>706.32400000000007</c:v>
                </c:pt>
                <c:pt idx="42">
                  <c:v>445.82550000000003</c:v>
                </c:pt>
                <c:pt idx="43">
                  <c:v>539.01800000000003</c:v>
                </c:pt>
                <c:pt idx="44">
                  <c:v>311.31899999999996</c:v>
                </c:pt>
                <c:pt idx="45">
                  <c:v>71.238</c:v>
                </c:pt>
                <c:pt idx="46">
                  <c:v>34.674999999999997</c:v>
                </c:pt>
                <c:pt idx="47">
                  <c:v>22.093</c:v>
                </c:pt>
                <c:pt idx="48">
                  <c:v>33.295000000000002</c:v>
                </c:pt>
                <c:pt idx="49">
                  <c:v>41.603000000000002</c:v>
                </c:pt>
                <c:pt idx="50">
                  <c:v>41.217500000000001</c:v>
                </c:pt>
                <c:pt idx="51">
                  <c:v>24.821999999999999</c:v>
                </c:pt>
                <c:pt idx="52">
                  <c:v>36.811999999999998</c:v>
                </c:pt>
                <c:pt idx="53">
                  <c:v>34.165499999999994</c:v>
                </c:pt>
                <c:pt idx="54">
                  <c:v>54.229500000000002</c:v>
                </c:pt>
                <c:pt idx="55">
                  <c:v>37.569000000000003</c:v>
                </c:pt>
                <c:pt idx="56">
                  <c:v>28.043999999999997</c:v>
                </c:pt>
                <c:pt idx="57">
                  <c:v>56.292999999999999</c:v>
                </c:pt>
                <c:pt idx="58">
                  <c:v>427.51</c:v>
                </c:pt>
                <c:pt idx="59">
                  <c:v>843.77300000000002</c:v>
                </c:pt>
                <c:pt idx="60">
                  <c:v>641.63900000000001</c:v>
                </c:pt>
                <c:pt idx="61">
                  <c:v>811.46550000000002</c:v>
                </c:pt>
                <c:pt idx="62">
                  <c:v>597.03199999999993</c:v>
                </c:pt>
                <c:pt idx="63">
                  <c:v>595.37549999999999</c:v>
                </c:pt>
                <c:pt idx="64">
                  <c:v>645.33550000000002</c:v>
                </c:pt>
                <c:pt idx="65">
                  <c:v>567.101</c:v>
                </c:pt>
                <c:pt idx="66">
                  <c:v>660.35400000000004</c:v>
                </c:pt>
                <c:pt idx="67">
                  <c:v>579.75749999999994</c:v>
                </c:pt>
                <c:pt idx="68">
                  <c:v>513.54949999999997</c:v>
                </c:pt>
                <c:pt idx="69">
                  <c:v>590.8599999999999</c:v>
                </c:pt>
                <c:pt idx="70">
                  <c:v>588.76900000000001</c:v>
                </c:pt>
                <c:pt idx="71">
                  <c:v>510.60800000000006</c:v>
                </c:pt>
                <c:pt idx="72">
                  <c:v>553.49649999999997</c:v>
                </c:pt>
                <c:pt idx="73">
                  <c:v>481.83150000000001</c:v>
                </c:pt>
                <c:pt idx="74">
                  <c:v>384.60149999999999</c:v>
                </c:pt>
                <c:pt idx="75">
                  <c:v>350.00099999999998</c:v>
                </c:pt>
                <c:pt idx="76">
                  <c:v>359.24649999999997</c:v>
                </c:pt>
                <c:pt idx="77">
                  <c:v>255.02549999999999</c:v>
                </c:pt>
                <c:pt idx="78">
                  <c:v>305.07150000000001</c:v>
                </c:pt>
                <c:pt idx="79">
                  <c:v>361.6345</c:v>
                </c:pt>
                <c:pt idx="80">
                  <c:v>306.56600000000003</c:v>
                </c:pt>
                <c:pt idx="81">
                  <c:v>300.87900000000002</c:v>
                </c:pt>
                <c:pt idx="82">
                  <c:v>385.83249999999998</c:v>
                </c:pt>
                <c:pt idx="83">
                  <c:v>411.01549999999997</c:v>
                </c:pt>
                <c:pt idx="84">
                  <c:v>315.5745</c:v>
                </c:pt>
                <c:pt idx="85">
                  <c:v>225.82300000000001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E32-45F9-8745-FD5D1EB7E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0265936"/>
        <c:axId val="500262408"/>
      </c:lineChart>
      <c:lineChart>
        <c:grouping val="standard"/>
        <c:varyColors val="0"/>
        <c:ser>
          <c:idx val="1"/>
          <c:order val="1"/>
          <c:tx>
            <c:strRef>
              <c:f>ELS!$D$35</c:f>
              <c:strCache>
                <c:ptCount val="1"/>
                <c:pt idx="0">
                  <c:v>ELS발행(우축)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옵션_그래프!$F$27:$F$118</c:f>
              <c:numCache>
                <c:formatCode>m/d/yyyy</c:formatCode>
                <c:ptCount val="92"/>
                <c:pt idx="0">
                  <c:v>42400</c:v>
                </c:pt>
                <c:pt idx="1">
                  <c:v>42429</c:v>
                </c:pt>
                <c:pt idx="2">
                  <c:v>42460</c:v>
                </c:pt>
                <c:pt idx="3">
                  <c:v>42490</c:v>
                </c:pt>
                <c:pt idx="4">
                  <c:v>42521</c:v>
                </c:pt>
                <c:pt idx="5">
                  <c:v>42551</c:v>
                </c:pt>
                <c:pt idx="6">
                  <c:v>42582</c:v>
                </c:pt>
                <c:pt idx="7">
                  <c:v>42613</c:v>
                </c:pt>
                <c:pt idx="8">
                  <c:v>42643</c:v>
                </c:pt>
                <c:pt idx="9">
                  <c:v>42674</c:v>
                </c:pt>
                <c:pt idx="10">
                  <c:v>42704</c:v>
                </c:pt>
                <c:pt idx="11">
                  <c:v>42735</c:v>
                </c:pt>
                <c:pt idx="12">
                  <c:v>42766</c:v>
                </c:pt>
                <c:pt idx="13">
                  <c:v>42794</c:v>
                </c:pt>
                <c:pt idx="14">
                  <c:v>42825</c:v>
                </c:pt>
                <c:pt idx="15">
                  <c:v>42855</c:v>
                </c:pt>
                <c:pt idx="16">
                  <c:v>42886</c:v>
                </c:pt>
                <c:pt idx="17">
                  <c:v>42916</c:v>
                </c:pt>
                <c:pt idx="18">
                  <c:v>42947</c:v>
                </c:pt>
                <c:pt idx="19">
                  <c:v>42978</c:v>
                </c:pt>
                <c:pt idx="20">
                  <c:v>43008</c:v>
                </c:pt>
                <c:pt idx="21">
                  <c:v>43039</c:v>
                </c:pt>
                <c:pt idx="22">
                  <c:v>43069</c:v>
                </c:pt>
                <c:pt idx="23">
                  <c:v>43100</c:v>
                </c:pt>
                <c:pt idx="24">
                  <c:v>43131</c:v>
                </c:pt>
                <c:pt idx="25">
                  <c:v>43159</c:v>
                </c:pt>
                <c:pt idx="26">
                  <c:v>43190</c:v>
                </c:pt>
                <c:pt idx="27">
                  <c:v>43220</c:v>
                </c:pt>
                <c:pt idx="28">
                  <c:v>43251</c:v>
                </c:pt>
                <c:pt idx="29">
                  <c:v>43281</c:v>
                </c:pt>
                <c:pt idx="30">
                  <c:v>43312</c:v>
                </c:pt>
                <c:pt idx="31">
                  <c:v>43343</c:v>
                </c:pt>
                <c:pt idx="32">
                  <c:v>43373</c:v>
                </c:pt>
                <c:pt idx="33">
                  <c:v>43404</c:v>
                </c:pt>
                <c:pt idx="34">
                  <c:v>43434</c:v>
                </c:pt>
                <c:pt idx="35">
                  <c:v>43465</c:v>
                </c:pt>
                <c:pt idx="36">
                  <c:v>43496</c:v>
                </c:pt>
                <c:pt idx="37">
                  <c:v>43524</c:v>
                </c:pt>
                <c:pt idx="38">
                  <c:v>43555</c:v>
                </c:pt>
                <c:pt idx="39">
                  <c:v>43585</c:v>
                </c:pt>
                <c:pt idx="40">
                  <c:v>43616</c:v>
                </c:pt>
                <c:pt idx="41">
                  <c:v>43646</c:v>
                </c:pt>
                <c:pt idx="42">
                  <c:v>43677</c:v>
                </c:pt>
                <c:pt idx="43">
                  <c:v>43708</c:v>
                </c:pt>
                <c:pt idx="44">
                  <c:v>43738</c:v>
                </c:pt>
                <c:pt idx="45">
                  <c:v>43769</c:v>
                </c:pt>
                <c:pt idx="46">
                  <c:v>43799</c:v>
                </c:pt>
                <c:pt idx="47">
                  <c:v>43830</c:v>
                </c:pt>
                <c:pt idx="48">
                  <c:v>43861</c:v>
                </c:pt>
                <c:pt idx="49">
                  <c:v>43890</c:v>
                </c:pt>
                <c:pt idx="50">
                  <c:v>43921</c:v>
                </c:pt>
                <c:pt idx="51">
                  <c:v>43951</c:v>
                </c:pt>
                <c:pt idx="52">
                  <c:v>43982</c:v>
                </c:pt>
                <c:pt idx="53">
                  <c:v>44012</c:v>
                </c:pt>
                <c:pt idx="54">
                  <c:v>44043</c:v>
                </c:pt>
                <c:pt idx="55">
                  <c:v>44074</c:v>
                </c:pt>
                <c:pt idx="56">
                  <c:v>44104</c:v>
                </c:pt>
                <c:pt idx="57">
                  <c:v>44135</c:v>
                </c:pt>
                <c:pt idx="58">
                  <c:v>44165</c:v>
                </c:pt>
                <c:pt idx="59">
                  <c:v>44196</c:v>
                </c:pt>
                <c:pt idx="60">
                  <c:v>44227</c:v>
                </c:pt>
                <c:pt idx="61">
                  <c:v>44255</c:v>
                </c:pt>
                <c:pt idx="62">
                  <c:v>44286</c:v>
                </c:pt>
                <c:pt idx="63">
                  <c:v>44316</c:v>
                </c:pt>
                <c:pt idx="64">
                  <c:v>44347</c:v>
                </c:pt>
                <c:pt idx="65">
                  <c:v>44377</c:v>
                </c:pt>
                <c:pt idx="66">
                  <c:v>44408</c:v>
                </c:pt>
                <c:pt idx="67">
                  <c:v>44439</c:v>
                </c:pt>
                <c:pt idx="68">
                  <c:v>44469</c:v>
                </c:pt>
                <c:pt idx="69">
                  <c:v>44500</c:v>
                </c:pt>
                <c:pt idx="70">
                  <c:v>44530</c:v>
                </c:pt>
                <c:pt idx="71">
                  <c:v>44561</c:v>
                </c:pt>
                <c:pt idx="72">
                  <c:v>44592</c:v>
                </c:pt>
                <c:pt idx="73">
                  <c:v>44620</c:v>
                </c:pt>
                <c:pt idx="74">
                  <c:v>44651</c:v>
                </c:pt>
                <c:pt idx="75">
                  <c:v>44681</c:v>
                </c:pt>
                <c:pt idx="76">
                  <c:v>44712</c:v>
                </c:pt>
                <c:pt idx="77">
                  <c:v>44742</c:v>
                </c:pt>
                <c:pt idx="78">
                  <c:v>44773</c:v>
                </c:pt>
                <c:pt idx="79">
                  <c:v>44804</c:v>
                </c:pt>
                <c:pt idx="80">
                  <c:v>44834</c:v>
                </c:pt>
                <c:pt idx="81">
                  <c:v>44865</c:v>
                </c:pt>
                <c:pt idx="82">
                  <c:v>44895</c:v>
                </c:pt>
                <c:pt idx="83">
                  <c:v>44926</c:v>
                </c:pt>
                <c:pt idx="84">
                  <c:v>44957</c:v>
                </c:pt>
                <c:pt idx="85">
                  <c:v>44985</c:v>
                </c:pt>
                <c:pt idx="86">
                  <c:v>45016</c:v>
                </c:pt>
                <c:pt idx="87">
                  <c:v>45046</c:v>
                </c:pt>
                <c:pt idx="88">
                  <c:v>45077</c:v>
                </c:pt>
                <c:pt idx="89">
                  <c:v>45107</c:v>
                </c:pt>
                <c:pt idx="90">
                  <c:v>45138</c:v>
                </c:pt>
                <c:pt idx="91">
                  <c:v>45169</c:v>
                </c:pt>
              </c:numCache>
            </c:numRef>
          </c:cat>
          <c:val>
            <c:numRef>
              <c:f>ELS!$D$36:$D$121</c:f>
              <c:numCache>
                <c:formatCode>_(* #,##0.00_);_(* \(#,##0.00\);_(* "-"??_);_(@_)</c:formatCode>
                <c:ptCount val="86"/>
                <c:pt idx="0">
                  <c:v>2.2521</c:v>
                </c:pt>
                <c:pt idx="1">
                  <c:v>3.3755999999999999</c:v>
                </c:pt>
                <c:pt idx="2">
                  <c:v>4.1871</c:v>
                </c:pt>
                <c:pt idx="3">
                  <c:v>3.6072000000000002</c:v>
                </c:pt>
                <c:pt idx="4">
                  <c:v>3.7037</c:v>
                </c:pt>
                <c:pt idx="5">
                  <c:v>2.7772000000000001</c:v>
                </c:pt>
                <c:pt idx="6">
                  <c:v>3.6520000000000001</c:v>
                </c:pt>
                <c:pt idx="7">
                  <c:v>6.3912000000000004</c:v>
                </c:pt>
                <c:pt idx="8">
                  <c:v>7.4928999999999997</c:v>
                </c:pt>
                <c:pt idx="9">
                  <c:v>5.3204000000000002</c:v>
                </c:pt>
                <c:pt idx="10">
                  <c:v>3.6840000000000002</c:v>
                </c:pt>
                <c:pt idx="11">
                  <c:v>4.1422999999999996</c:v>
                </c:pt>
                <c:pt idx="12">
                  <c:v>4.3484999999999996</c:v>
                </c:pt>
                <c:pt idx="13">
                  <c:v>5.4382999999999999</c:v>
                </c:pt>
                <c:pt idx="14">
                  <c:v>7.2621000000000002</c:v>
                </c:pt>
                <c:pt idx="15">
                  <c:v>6.3132999999999999</c:v>
                </c:pt>
                <c:pt idx="16">
                  <c:v>5.7610000000000001</c:v>
                </c:pt>
                <c:pt idx="17">
                  <c:v>5.2796000000000003</c:v>
                </c:pt>
                <c:pt idx="18">
                  <c:v>6.4569999999999999</c:v>
                </c:pt>
                <c:pt idx="19">
                  <c:v>6.1604999999999999</c:v>
                </c:pt>
                <c:pt idx="20">
                  <c:v>8.8142999999999994</c:v>
                </c:pt>
                <c:pt idx="21">
                  <c:v>7.0617999999999999</c:v>
                </c:pt>
                <c:pt idx="22">
                  <c:v>8.3780000000000001</c:v>
                </c:pt>
                <c:pt idx="23">
                  <c:v>7.0526</c:v>
                </c:pt>
                <c:pt idx="24">
                  <c:v>4.6455000000000002</c:v>
                </c:pt>
                <c:pt idx="25">
                  <c:v>3.8471000000000002</c:v>
                </c:pt>
                <c:pt idx="26">
                  <c:v>4.1025999999999998</c:v>
                </c:pt>
                <c:pt idx="27">
                  <c:v>5.3048000000000002</c:v>
                </c:pt>
                <c:pt idx="28">
                  <c:v>3.4283999999999999</c:v>
                </c:pt>
                <c:pt idx="29">
                  <c:v>2.8372999999999999</c:v>
                </c:pt>
                <c:pt idx="30">
                  <c:v>4.3183999999999996</c:v>
                </c:pt>
                <c:pt idx="31">
                  <c:v>4.5507</c:v>
                </c:pt>
                <c:pt idx="32">
                  <c:v>8.5114999999999998</c:v>
                </c:pt>
                <c:pt idx="33">
                  <c:v>9.1875</c:v>
                </c:pt>
                <c:pt idx="34">
                  <c:v>9.0730000000000004</c:v>
                </c:pt>
                <c:pt idx="35">
                  <c:v>6.3754</c:v>
                </c:pt>
                <c:pt idx="36">
                  <c:v>7.2083000000000004</c:v>
                </c:pt>
                <c:pt idx="37">
                  <c:v>4.5888</c:v>
                </c:pt>
                <c:pt idx="38">
                  <c:v>4.8436000000000003</c:v>
                </c:pt>
                <c:pt idx="39">
                  <c:v>4.8985000000000003</c:v>
                </c:pt>
                <c:pt idx="40">
                  <c:v>5.8715000000000002</c:v>
                </c:pt>
                <c:pt idx="41">
                  <c:v>7.3038999999999996</c:v>
                </c:pt>
                <c:pt idx="42">
                  <c:v>6.7607999999999997</c:v>
                </c:pt>
                <c:pt idx="43">
                  <c:v>6.9561999999999999</c:v>
                </c:pt>
                <c:pt idx="44">
                  <c:v>3.8673999999999999</c:v>
                </c:pt>
                <c:pt idx="45">
                  <c:v>2.0950000000000002</c:v>
                </c:pt>
                <c:pt idx="46">
                  <c:v>1.3746</c:v>
                </c:pt>
                <c:pt idx="47">
                  <c:v>2.2688000000000001</c:v>
                </c:pt>
                <c:pt idx="48">
                  <c:v>2.0901000000000001</c:v>
                </c:pt>
                <c:pt idx="49">
                  <c:v>2.2915999999999999</c:v>
                </c:pt>
                <c:pt idx="50">
                  <c:v>3.7751999999999999</c:v>
                </c:pt>
                <c:pt idx="51">
                  <c:v>4.1632999999999996</c:v>
                </c:pt>
                <c:pt idx="52">
                  <c:v>3.3784999999999998</c:v>
                </c:pt>
                <c:pt idx="53">
                  <c:v>3.1006</c:v>
                </c:pt>
                <c:pt idx="54">
                  <c:v>3.5851000000000002</c:v>
                </c:pt>
                <c:pt idx="55">
                  <c:v>5.6142000000000003</c:v>
                </c:pt>
                <c:pt idx="56">
                  <c:v>6.0377000000000001</c:v>
                </c:pt>
                <c:pt idx="57">
                  <c:v>5.9631999999999996</c:v>
                </c:pt>
                <c:pt idx="58">
                  <c:v>3.3500999999999999</c:v>
                </c:pt>
                <c:pt idx="59">
                  <c:v>4.3041999999999998</c:v>
                </c:pt>
                <c:pt idx="60" formatCode="0.0">
                  <c:v>3.5577999999999999</c:v>
                </c:pt>
                <c:pt idx="61" formatCode="0.0">
                  <c:v>3.2109000000000001</c:v>
                </c:pt>
                <c:pt idx="62" formatCode="0.0">
                  <c:v>4.0559000000000003</c:v>
                </c:pt>
                <c:pt idx="63" formatCode="0.0">
                  <c:v>3.7349999999999999</c:v>
                </c:pt>
                <c:pt idx="64" formatCode="0.0">
                  <c:v>2.9847999999999999</c:v>
                </c:pt>
                <c:pt idx="65" formatCode="0.0">
                  <c:v>2.8315999999999999</c:v>
                </c:pt>
                <c:pt idx="66" formatCode="0.0">
                  <c:v>2.3264</c:v>
                </c:pt>
                <c:pt idx="67" formatCode="0.0">
                  <c:v>3.0565000000000002</c:v>
                </c:pt>
                <c:pt idx="68" formatCode="0.0">
                  <c:v>3.9752999999999998</c:v>
                </c:pt>
                <c:pt idx="69" formatCode="0.0">
                  <c:v>4.0854999999999997</c:v>
                </c:pt>
                <c:pt idx="70" formatCode="0.0">
                  <c:v>2.7134999999999998</c:v>
                </c:pt>
                <c:pt idx="71" formatCode="0.0">
                  <c:v>1.9316</c:v>
                </c:pt>
                <c:pt idx="72" formatCode="0.0">
                  <c:v>1.1535</c:v>
                </c:pt>
                <c:pt idx="73" formatCode="0.0">
                  <c:v>1.5785</c:v>
                </c:pt>
                <c:pt idx="74" formatCode="0.0">
                  <c:v>2.9275000000000002</c:v>
                </c:pt>
                <c:pt idx="75" formatCode="0.0">
                  <c:v>1.4259999999999999</c:v>
                </c:pt>
                <c:pt idx="76" formatCode="0.0">
                  <c:v>1.5429999999999999</c:v>
                </c:pt>
                <c:pt idx="77" formatCode="0.0">
                  <c:v>1.4326000000000001</c:v>
                </c:pt>
                <c:pt idx="78" formatCode="0.0">
                  <c:v>1.6576</c:v>
                </c:pt>
                <c:pt idx="79" formatCode="0.0">
                  <c:v>2.3927999999999998</c:v>
                </c:pt>
                <c:pt idx="80" formatCode="0.0">
                  <c:v>2.7002999999999999</c:v>
                </c:pt>
                <c:pt idx="81" formatCode="0.0">
                  <c:v>3.6778</c:v>
                </c:pt>
                <c:pt idx="82" formatCode="0.0">
                  <c:v>2.9133</c:v>
                </c:pt>
                <c:pt idx="83" formatCode="0.0">
                  <c:v>2.6154999999999999</c:v>
                </c:pt>
                <c:pt idx="84" formatCode="0.0">
                  <c:v>2.2625999999999999</c:v>
                </c:pt>
                <c:pt idx="85" formatCode="0.0">
                  <c:v>2.1116999999999999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E32-45F9-8745-FD5D1EB7E9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0268288"/>
        <c:axId val="500267112"/>
      </c:lineChart>
      <c:dateAx>
        <c:axId val="500265936"/>
        <c:scaling>
          <c:orientation val="minMax"/>
        </c:scaling>
        <c:delete val="0"/>
        <c:axPos val="b"/>
        <c:numFmt formatCode="yyyy\/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2408"/>
        <c:crosses val="autoZero"/>
        <c:auto val="1"/>
        <c:lblOffset val="100"/>
        <c:baseTimeUnit val="months"/>
        <c:majorUnit val="2"/>
        <c:majorTimeUnit val="years"/>
      </c:dateAx>
      <c:valAx>
        <c:axId val="50026240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백만계약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2.7972027972027972E-2"/>
              <c:y val="1.760693891758163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#,##0_ 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5936"/>
        <c:crosses val="autoZero"/>
        <c:crossBetween val="between"/>
      </c:valAx>
      <c:valAx>
        <c:axId val="500267112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조원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0.9115219433408952"/>
              <c:y val="1.3026095846715662E-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#,##0_);[Red]\(#,##0\)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00268288"/>
        <c:crosses val="max"/>
        <c:crossBetween val="between"/>
        <c:majorUnit val="2"/>
      </c:valAx>
      <c:dateAx>
        <c:axId val="500268288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500267112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0641485012130381"/>
          <c:y val="0.11079005223576253"/>
          <c:w val="0.39048734710492983"/>
          <c:h val="0.160857782865803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87632933180715"/>
          <c:y val="9.4984084347624634E-2"/>
          <c:w val="0.81840965072771965"/>
          <c:h val="0.801246544782477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선물!$L$2</c:f>
              <c:strCache>
                <c:ptCount val="1"/>
                <c:pt idx="0">
                  <c:v>계약금액(좌축)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선물!$G$6:$G$16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선물!$L$6:$L$16</c:f>
              <c:numCache>
                <c:formatCode>_(* #,##0_);_(* \(#,##0\);_(* "-"_);_(@_)</c:formatCode>
                <c:ptCount val="11"/>
                <c:pt idx="0">
                  <c:v>62.177329999999998</c:v>
                </c:pt>
                <c:pt idx="1">
                  <c:v>65.905207000000004</c:v>
                </c:pt>
                <c:pt idx="2">
                  <c:v>103.578542</c:v>
                </c:pt>
                <c:pt idx="3">
                  <c:v>122.303752</c:v>
                </c:pt>
                <c:pt idx="4">
                  <c:v>270.53222699999998</c:v>
                </c:pt>
                <c:pt idx="5">
                  <c:v>374.89989800000001</c:v>
                </c:pt>
                <c:pt idx="6">
                  <c:v>341.93704100000002</c:v>
                </c:pt>
                <c:pt idx="7">
                  <c:v>795.09467800000004</c:v>
                </c:pt>
                <c:pt idx="8">
                  <c:v>1110.1479449999999</c:v>
                </c:pt>
                <c:pt idx="9">
                  <c:v>635.06724699999995</c:v>
                </c:pt>
                <c:pt idx="10">
                  <c:v>769.41350133333333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4921704"/>
        <c:axId val="554926408"/>
      </c:barChart>
      <c:lineChart>
        <c:grouping val="standard"/>
        <c:varyColors val="0"/>
        <c:ser>
          <c:idx val="1"/>
          <c:order val="1"/>
          <c:tx>
            <c:strRef>
              <c:f>선물!$M$2</c:f>
              <c:strCache>
                <c:ptCount val="1"/>
                <c:pt idx="0">
                  <c:v>K200선물대비(우축)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4.1508606732565276E-2"/>
                  <c:y val="-5.196787403314691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5.3368208656155464E-2"/>
                  <c:y val="-3.897590552486022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ko-K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ko-K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선물!$G$6:$G$16</c:f>
              <c:numCache>
                <c:formatCode>General</c:formatCode>
                <c:ptCount val="11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</c:numCache>
            </c:numRef>
          </c:cat>
          <c:val>
            <c:numRef>
              <c:f>선물!$M$6:$M$16</c:f>
              <c:numCache>
                <c:formatCode>_(* #,##0_);_(* \(#,##0\);_(* "-"_);_(@_)</c:formatCode>
                <c:ptCount val="11"/>
                <c:pt idx="0">
                  <c:v>1.0513874615353489</c:v>
                </c:pt>
                <c:pt idx="1">
                  <c:v>1.4580868977680865</c:v>
                </c:pt>
                <c:pt idx="2">
                  <c:v>2.2720727703375139</c:v>
                </c:pt>
                <c:pt idx="3">
                  <c:v>3.1904985375166852</c:v>
                </c:pt>
                <c:pt idx="4">
                  <c:v>6.8688926843050249</c:v>
                </c:pt>
                <c:pt idx="5">
                  <c:v>8.5445241111084531</c:v>
                </c:pt>
                <c:pt idx="6">
                  <c:v>8.7275517970394603</c:v>
                </c:pt>
                <c:pt idx="7">
                  <c:v>12.636052735027082</c:v>
                </c:pt>
                <c:pt idx="8">
                  <c:v>15.634160619437182</c:v>
                </c:pt>
                <c:pt idx="9">
                  <c:v>10.362403740164819</c:v>
                </c:pt>
                <c:pt idx="10">
                  <c:v>14.900237420769145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4924056"/>
        <c:axId val="554922880"/>
      </c:lineChart>
      <c:catAx>
        <c:axId val="554921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26408"/>
        <c:crosses val="autoZero"/>
        <c:auto val="1"/>
        <c:lblAlgn val="ctr"/>
        <c:lblOffset val="100"/>
        <c:tickLblSkip val="2"/>
        <c:noMultiLvlLbl val="0"/>
      </c:catAx>
      <c:valAx>
        <c:axId val="55492640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조원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4.7596457901097927E-2"/>
              <c:y val="0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_(* #,##0_);_(* \(#,##0\);_(* &quot;-&quot;_);_(@_)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21704"/>
        <c:crosses val="autoZero"/>
        <c:crossBetween val="between"/>
      </c:valAx>
      <c:valAx>
        <c:axId val="554922880"/>
        <c:scaling>
          <c:orientation val="minMax"/>
          <c:max val="20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(%)</a:t>
                </a:r>
                <a:endParaRPr lang="ko-KR" altLang="en-US"/>
              </a:p>
            </c:rich>
          </c:tx>
          <c:layout>
            <c:manualLayout>
              <c:xMode val="edge"/>
              <c:yMode val="edge"/>
              <c:x val="0.91030555555555548"/>
              <c:y val="1.5430883639544891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#,##0_ " sourceLinked="0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24056"/>
        <c:crosses val="max"/>
        <c:crossBetween val="between"/>
        <c:majorUnit val="5"/>
      </c:valAx>
      <c:catAx>
        <c:axId val="5549240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54922880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0.13646675415573054"/>
          <c:y val="0.1672448235637212"/>
          <c:w val="0.30762204724409448"/>
          <c:h val="0.212384806065908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zero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518881568375382E-2"/>
          <c:y val="0.12315615279036822"/>
          <c:w val="0.87332899232367678"/>
          <c:h val="0.76389954232280954"/>
        </c:manualLayout>
      </c:layout>
      <c:lineChart>
        <c:grouping val="standard"/>
        <c:varyColors val="0"/>
        <c:ser>
          <c:idx val="0"/>
          <c:order val="0"/>
          <c:tx>
            <c:strRef>
              <c:f>선물!$P$2</c:f>
              <c:strCache>
                <c:ptCount val="1"/>
                <c:pt idx="0">
                  <c:v>개인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numRef>
              <c:f>선물!$G$8:$G$16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선물!$P$8:$P$16</c:f>
              <c:numCache>
                <c:formatCode>0</c:formatCode>
                <c:ptCount val="9"/>
                <c:pt idx="0">
                  <c:v>90.809578999999999</c:v>
                </c:pt>
                <c:pt idx="1">
                  <c:v>81.198317000000003</c:v>
                </c:pt>
                <c:pt idx="2">
                  <c:v>109.5650895</c:v>
                </c:pt>
                <c:pt idx="3">
                  <c:v>137.90113000000002</c:v>
                </c:pt>
                <c:pt idx="4">
                  <c:v>134.7531295</c:v>
                </c:pt>
                <c:pt idx="5">
                  <c:v>186.8694965</c:v>
                </c:pt>
                <c:pt idx="6">
                  <c:v>216.98968100000002</c:v>
                </c:pt>
                <c:pt idx="7">
                  <c:v>143.73577699999998</c:v>
                </c:pt>
                <c:pt idx="8">
                  <c:v>132.58378666666667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A7A3-41FB-B26F-6DA9F308E392}"/>
            </c:ext>
          </c:extLst>
        </c:ser>
        <c:ser>
          <c:idx val="1"/>
          <c:order val="1"/>
          <c:tx>
            <c:strRef>
              <c:f>선물!$Q$2</c:f>
              <c:strCache>
                <c:ptCount val="1"/>
                <c:pt idx="0">
                  <c:v>금융투자</c:v>
                </c:pt>
              </c:strCache>
            </c:strRef>
          </c:tx>
          <c:spPr>
            <a:ln w="34925" cap="rnd" cmpd="dbl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선물!$G$8:$G$16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선물!$Q$8:$Q$16</c:f>
              <c:numCache>
                <c:formatCode>0</c:formatCode>
                <c:ptCount val="9"/>
                <c:pt idx="0">
                  <c:v>31.577594999999999</c:v>
                </c:pt>
                <c:pt idx="1">
                  <c:v>42.774310499999999</c:v>
                </c:pt>
                <c:pt idx="2">
                  <c:v>51.297492499999997</c:v>
                </c:pt>
                <c:pt idx="3">
                  <c:v>79.603282000000007</c:v>
                </c:pt>
                <c:pt idx="4">
                  <c:v>100.468121</c:v>
                </c:pt>
                <c:pt idx="5">
                  <c:v>155.42329000000001</c:v>
                </c:pt>
                <c:pt idx="6">
                  <c:v>174.701007</c:v>
                </c:pt>
                <c:pt idx="7">
                  <c:v>155.90763799999999</c:v>
                </c:pt>
                <c:pt idx="8">
                  <c:v>195.71080466666666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A7A3-41FB-B26F-6DA9F308E392}"/>
            </c:ext>
          </c:extLst>
        </c:ser>
        <c:ser>
          <c:idx val="2"/>
          <c:order val="2"/>
          <c:tx>
            <c:strRef>
              <c:f>선물!$R$2</c:f>
              <c:strCache>
                <c:ptCount val="1"/>
                <c:pt idx="0">
                  <c:v>외국인</c:v>
                </c:pt>
              </c:strCache>
            </c:strRef>
          </c:tx>
          <c:spPr>
            <a:ln w="190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선물!$G$8:$G$16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선물!$R$8:$R$16</c:f>
              <c:numCache>
                <c:formatCode>0</c:formatCode>
                <c:ptCount val="9"/>
                <c:pt idx="0">
                  <c:v>36.0346805</c:v>
                </c:pt>
                <c:pt idx="1">
                  <c:v>43.740128499999997</c:v>
                </c:pt>
                <c:pt idx="2">
                  <c:v>90.176997499999999</c:v>
                </c:pt>
                <c:pt idx="3">
                  <c:v>214.74303900000001</c:v>
                </c:pt>
                <c:pt idx="4">
                  <c:v>275.38473599999998</c:v>
                </c:pt>
                <c:pt idx="5">
                  <c:v>537.20758350000006</c:v>
                </c:pt>
                <c:pt idx="6">
                  <c:v>578.89123700000005</c:v>
                </c:pt>
                <c:pt idx="7">
                  <c:v>401.82131200000003</c:v>
                </c:pt>
                <c:pt idx="8">
                  <c:v>411.78228733333333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A7A3-41FB-B26F-6DA9F308E392}"/>
            </c:ext>
          </c:extLst>
        </c:ser>
        <c:ser>
          <c:idx val="3"/>
          <c:order val="3"/>
          <c:tx>
            <c:strRef>
              <c:f>선물!$S$2</c:f>
              <c:strCache>
                <c:ptCount val="1"/>
                <c:pt idx="0">
                  <c:v>기타기관</c:v>
                </c:pt>
              </c:strCache>
            </c:strRef>
          </c:tx>
          <c:spPr>
            <a:ln w="28575" cap="rnd">
              <a:solidFill>
                <a:schemeClr val="tx1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선물!$G$8:$G$16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선물!$S$8:$S$16</c:f>
              <c:numCache>
                <c:formatCode>0</c:formatCode>
                <c:ptCount val="9"/>
                <c:pt idx="0">
                  <c:v>6.6829725</c:v>
                </c:pt>
                <c:pt idx="1">
                  <c:v>4.407616</c:v>
                </c:pt>
                <c:pt idx="2">
                  <c:v>29.024582500000001</c:v>
                </c:pt>
                <c:pt idx="3">
                  <c:v>69.476124999999996</c:v>
                </c:pt>
                <c:pt idx="4">
                  <c:v>106.3405825</c:v>
                </c:pt>
                <c:pt idx="5">
                  <c:v>247.23600199999998</c:v>
                </c:pt>
                <c:pt idx="6">
                  <c:v>254.334902</c:v>
                </c:pt>
                <c:pt idx="7">
                  <c:v>199.78170599999999</c:v>
                </c:pt>
                <c:pt idx="8">
                  <c:v>185.30377866666663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4923272"/>
        <c:axId val="554922096"/>
      </c:lineChart>
      <c:catAx>
        <c:axId val="554923272"/>
        <c:scaling>
          <c:orientation val="minMax"/>
        </c:scaling>
        <c:delete val="0"/>
        <c:axPos val="b"/>
        <c:numFmt formatCode="0_);[Red]\(0\)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22096"/>
        <c:crosses val="autoZero"/>
        <c:auto val="1"/>
        <c:lblAlgn val="ctr"/>
        <c:lblOffset val="100"/>
        <c:tickLblSkip val="1"/>
        <c:noMultiLvlLbl val="0"/>
      </c:catAx>
      <c:valAx>
        <c:axId val="554922096"/>
        <c:scaling>
          <c:orientation val="minMax"/>
          <c:max val="600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/>
                  <a:t>(</a:t>
                </a:r>
                <a:r>
                  <a:rPr lang="ko-KR" altLang="en-US"/>
                  <a:t>백만 계약</a:t>
                </a:r>
                <a:r>
                  <a:rPr lang="en-US" altLang="ko-KR"/>
                  <a:t>)</a:t>
                </a:r>
              </a:p>
            </c:rich>
          </c:tx>
          <c:layout>
            <c:manualLayout>
              <c:xMode val="edge"/>
              <c:yMode val="edge"/>
              <c:x val="2.7972027972027972E-2"/>
              <c:y val="1.7606938917581639E-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ko-KR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554923272"/>
        <c:crosses val="autoZero"/>
        <c:crossBetween val="between"/>
        <c:majorUnit val="200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>
        <c:manualLayout>
          <c:xMode val="edge"/>
          <c:yMode val="edge"/>
          <c:x val="7.6939285691717901E-2"/>
          <c:y val="0.13238995436488671"/>
          <c:w val="0.48571884094180168"/>
          <c:h val="0.20372034920208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0.32996</cdr:x>
      <cdr:y>0.77751</cdr:y>
    </cdr:from>
    <cdr:to>
      <cdr:x>0.52427</cdr:x>
      <cdr:y>0.89608</cdr:y>
    </cdr:to>
    <cdr:sp macro="" textlink="">
      <cdr:nvSpPr>
        <cdr:cNvPr id="8" name="TextBox 5"/>
        <cdr:cNvSpPr txBox="1"/>
      </cdr:nvSpPr>
      <cdr:spPr>
        <a:xfrm xmlns:a="http://schemas.openxmlformats.org/drawingml/2006/main">
          <a:off x="1976377" y="2040178"/>
          <a:ext cx="1163868" cy="3111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o-KR" altLang="en-US" sz="1000" dirty="0" err="1" smtClean="0"/>
            <a:t>시장조성자</a:t>
          </a:r>
          <a:r>
            <a:rPr lang="ko-KR" altLang="en-US" sz="1000" dirty="0" smtClean="0"/>
            <a:t> </a:t>
          </a:r>
          <a:r>
            <a:rPr lang="ko-KR" altLang="en-US" sz="1000" baseline="0" dirty="0" smtClean="0"/>
            <a:t>위축</a:t>
          </a:r>
          <a:endParaRPr lang="ko-KR" altLang="en-US" sz="1000" dirty="0"/>
        </a:p>
      </cdr:txBody>
    </cdr:sp>
  </cdr:relSizeAnchor>
  <cdr:relSizeAnchor xmlns:cdr="http://schemas.openxmlformats.org/drawingml/2006/chartDrawing">
    <cdr:from>
      <cdr:x>0.17066</cdr:x>
      <cdr:y>0.47024</cdr:y>
    </cdr:from>
    <cdr:to>
      <cdr:x>0.17307</cdr:x>
      <cdr:y>0.82151</cdr:y>
    </cdr:to>
    <cdr:cxnSp macro="">
      <cdr:nvCxnSpPr>
        <cdr:cNvPr id="6" name="직선 화살표 연결선 5">
          <a:extLst xmlns:a="http://schemas.openxmlformats.org/drawingml/2006/main">
            <a:ext uri="{FF2B5EF4-FFF2-40B4-BE49-F238E27FC236}">
              <a16:creationId xmlns:a16="http://schemas.microsoft.com/office/drawing/2014/main" xmlns="" id="{455052A1-C5C2-449B-8EB4-ABF5C1CEC1E8}"/>
            </a:ext>
          </a:extLst>
        </cdr:cNvPr>
        <cdr:cNvCxnSpPr>
          <a:stCxn xmlns:a="http://schemas.openxmlformats.org/drawingml/2006/main" id="7" idx="2"/>
        </cdr:cNvCxnSpPr>
      </cdr:nvCxnSpPr>
      <cdr:spPr>
        <a:xfrm xmlns:a="http://schemas.openxmlformats.org/drawingml/2006/main" flipH="1">
          <a:off x="1019060" y="1351150"/>
          <a:ext cx="14426" cy="100932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0.05973</cdr:x>
      <cdr:y>0.25995</cdr:y>
    </cdr:from>
    <cdr:to>
      <cdr:x>0.28642</cdr:x>
      <cdr:y>0.47024</cdr:y>
    </cdr:to>
    <cdr:sp macro="" textlink="">
      <cdr:nvSpPr>
        <cdr:cNvPr id="7" name="TextBox 5"/>
        <cdr:cNvSpPr txBox="1"/>
      </cdr:nvSpPr>
      <cdr:spPr>
        <a:xfrm xmlns:a="http://schemas.openxmlformats.org/drawingml/2006/main">
          <a:off x="356659" y="746913"/>
          <a:ext cx="1353654" cy="604237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o-KR" altLang="en-US" sz="1000"/>
            <a:t>시장조성자</a:t>
          </a:r>
          <a:endParaRPr lang="en-US" altLang="ko-KR" sz="1000" baseline="0"/>
        </a:p>
        <a:p xmlns:a="http://schemas.openxmlformats.org/drawingml/2006/main">
          <a:pPr algn="ctr"/>
          <a:r>
            <a:rPr lang="ko-KR" altLang="en-US" sz="1000" baseline="0"/>
            <a:t>증권거래세 면제</a:t>
          </a:r>
          <a:endParaRPr lang="ko-KR" altLang="en-US" sz="1000"/>
        </a:p>
      </cdr:txBody>
    </cdr:sp>
  </cdr:relSizeAnchor>
  <cdr:relSizeAnchor xmlns:cdr="http://schemas.openxmlformats.org/drawingml/2006/chartDrawing">
    <cdr:from>
      <cdr:x>0.52427</cdr:x>
      <cdr:y>0.8368</cdr:y>
    </cdr:from>
    <cdr:to>
      <cdr:x>0.58423</cdr:x>
      <cdr:y>0.88649</cdr:y>
    </cdr:to>
    <cdr:cxnSp macro="">
      <cdr:nvCxnSpPr>
        <cdr:cNvPr id="9" name="직선 화살표 연결선 8">
          <a:extLst xmlns:a="http://schemas.openxmlformats.org/drawingml/2006/main">
            <a:ext uri="{FF2B5EF4-FFF2-40B4-BE49-F238E27FC236}">
              <a16:creationId xmlns:lc="http://schemas.openxmlformats.org/drawingml/2006/lockedCanvas" xmlns="" xmlns:a16="http://schemas.microsoft.com/office/drawing/2014/main" id="{011FDE46-7CB2-45EB-A0E2-37D0BF20145C}"/>
            </a:ext>
          </a:extLst>
        </cdr:cNvPr>
        <cdr:cNvCxnSpPr>
          <a:stCxn xmlns:a="http://schemas.openxmlformats.org/drawingml/2006/main" id="8" idx="3"/>
        </cdr:cNvCxnSpPr>
      </cdr:nvCxnSpPr>
      <cdr:spPr>
        <a:xfrm xmlns:a="http://schemas.openxmlformats.org/drawingml/2006/main">
          <a:off x="3140245" y="2195755"/>
          <a:ext cx="359145" cy="13038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0.75441</cdr:x>
      <cdr:y>0.7542</cdr:y>
    </cdr:from>
    <cdr:to>
      <cdr:x>0.94446</cdr:x>
      <cdr:y>0.87277</cdr:y>
    </cdr:to>
    <cdr:sp macro="" textlink="">
      <cdr:nvSpPr>
        <cdr:cNvPr id="10" name="TextBox 5"/>
        <cdr:cNvSpPr txBox="1"/>
      </cdr:nvSpPr>
      <cdr:spPr>
        <a:xfrm xmlns:a="http://schemas.openxmlformats.org/drawingml/2006/main">
          <a:off x="4518742" y="1979011"/>
          <a:ext cx="1138335" cy="31112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o-KR" altLang="en-US" sz="1000" err="1" smtClean="0"/>
            <a:t>시장조성자</a:t>
          </a:r>
          <a:r>
            <a:rPr lang="ko-KR" altLang="en-US" sz="1000" dirty="0" smtClean="0"/>
            <a:t> 참여 </a:t>
          </a:r>
          <a:endParaRPr lang="ko-KR" altLang="en-US" sz="1000" dirty="0"/>
        </a:p>
      </cdr:txBody>
    </cdr:sp>
  </cdr:relSizeAnchor>
  <cdr:relSizeAnchor xmlns:cdr="http://schemas.openxmlformats.org/drawingml/2006/chartDrawing">
    <cdr:from>
      <cdr:x>0.68899</cdr:x>
      <cdr:y>0.81348</cdr:y>
    </cdr:from>
    <cdr:to>
      <cdr:x>0.75441</cdr:x>
      <cdr:y>0.81591</cdr:y>
    </cdr:to>
    <cdr:cxnSp macro="">
      <cdr:nvCxnSpPr>
        <cdr:cNvPr id="11" name="직선 화살표 연결선 10">
          <a:extLst xmlns:a="http://schemas.openxmlformats.org/drawingml/2006/main">
            <a:ext uri="{FF2B5EF4-FFF2-40B4-BE49-F238E27FC236}">
              <a16:creationId xmlns:lc="http://schemas.openxmlformats.org/drawingml/2006/lockedCanvas" xmlns:a16="http://schemas.microsoft.com/office/drawing/2014/main" xmlns="" id="{011FDE46-7CB2-45EB-A0E2-37D0BF20145C}"/>
            </a:ext>
          </a:extLst>
        </cdr:cNvPr>
        <cdr:cNvCxnSpPr>
          <a:stCxn xmlns:a="http://schemas.openxmlformats.org/drawingml/2006/main" id="10" idx="1"/>
        </cdr:cNvCxnSpPr>
      </cdr:nvCxnSpPr>
      <cdr:spPr>
        <a:xfrm xmlns:a="http://schemas.openxmlformats.org/drawingml/2006/main" flipH="1">
          <a:off x="4126856" y="2134575"/>
          <a:ext cx="391886" cy="637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0.71047</cdr:x>
      <cdr:y>0.10562</cdr:y>
    </cdr:from>
    <cdr:to>
      <cdr:x>0.71155</cdr:x>
      <cdr:y>0.88343</cdr:y>
    </cdr:to>
    <cdr:cxnSp macro="">
      <cdr:nvCxnSpPr>
        <cdr:cNvPr id="4" name="직선 연결선 3"/>
        <cdr:cNvCxnSpPr/>
      </cdr:nvCxnSpPr>
      <cdr:spPr>
        <a:xfrm xmlns:a="http://schemas.openxmlformats.org/drawingml/2006/main" flipH="1">
          <a:off x="3251600" y="265711"/>
          <a:ext cx="4955" cy="1956709"/>
        </a:xfrm>
        <a:prstGeom xmlns:a="http://schemas.openxmlformats.org/drawingml/2006/main" prst="line">
          <a:avLst/>
        </a:prstGeom>
        <a:ln xmlns:a="http://schemas.openxmlformats.org/drawingml/2006/main" w="12700">
          <a:solidFill>
            <a:srgbClr val="00B0F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0.70173</cdr:x>
      <cdr:y>0.2347</cdr:y>
    </cdr:from>
    <cdr:to>
      <cdr:x>0.87833</cdr:x>
      <cdr:y>0.40598</cdr:y>
    </cdr:to>
    <cdr:sp macro="" textlink="">
      <cdr:nvSpPr>
        <cdr:cNvPr id="7" name="TextBox 4"/>
        <cdr:cNvSpPr txBox="1"/>
      </cdr:nvSpPr>
      <cdr:spPr>
        <a:xfrm xmlns:a="http://schemas.openxmlformats.org/drawingml/2006/main">
          <a:off x="3211623" y="590425"/>
          <a:ext cx="808243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ko-KR"/>
          </a:defPPr>
          <a:lvl1pPr marL="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1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ko-KR" altLang="en-US" sz="1100" dirty="0" smtClean="0"/>
            <a:t>외국인</a:t>
          </a:r>
          <a:endParaRPr lang="en-US" altLang="ko-KR" sz="1100" dirty="0" smtClean="0"/>
        </a:p>
        <a:p xmlns:a="http://schemas.openxmlformats.org/drawingml/2006/main">
          <a:r>
            <a:rPr lang="ko-KR" altLang="en-US" sz="1100" dirty="0" smtClean="0"/>
            <a:t>거래 증가</a:t>
          </a:r>
          <a:endParaRPr lang="ko-KR" altLang="en-US" sz="1100" dirty="0"/>
        </a:p>
      </cdr:txBody>
    </cdr:sp>
  </cdr:relSizeAnchor>
  <cdr:relSizeAnchor xmlns:cdr="http://schemas.openxmlformats.org/drawingml/2006/chartDrawing">
    <cdr:from>
      <cdr:x>0.7213</cdr:x>
      <cdr:y>0.15229</cdr:y>
    </cdr:from>
    <cdr:to>
      <cdr:x>0.81389</cdr:x>
      <cdr:y>0.20991</cdr:y>
    </cdr:to>
    <cdr:sp macro="" textlink="">
      <cdr:nvSpPr>
        <cdr:cNvPr id="8" name="오른쪽 화살표 7"/>
        <cdr:cNvSpPr/>
      </cdr:nvSpPr>
      <cdr:spPr>
        <a:xfrm xmlns:a="http://schemas.openxmlformats.org/drawingml/2006/main">
          <a:off x="3301161" y="383101"/>
          <a:ext cx="423746" cy="144966"/>
        </a:xfrm>
        <a:prstGeom xmlns:a="http://schemas.openxmlformats.org/drawingml/2006/main" prst="righ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ko-KR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0.85247</cdr:x>
      <cdr:y>0.41362</cdr:y>
    </cdr:from>
    <cdr:to>
      <cdr:x>0.92568</cdr:x>
      <cdr:y>0.82078</cdr:y>
    </cdr:to>
    <cdr:sp macro="" textlink="">
      <cdr:nvSpPr>
        <cdr:cNvPr id="3" name="타원 2">
          <a:extLst xmlns:a="http://schemas.openxmlformats.org/drawingml/2006/main">
            <a:ext uri="{FF2B5EF4-FFF2-40B4-BE49-F238E27FC236}">
              <a16:creationId xmlns:a16="http://schemas.microsoft.com/office/drawing/2014/main" xmlns="" id="{CA0AD930-8790-43E5-8117-84128363BF31}"/>
            </a:ext>
          </a:extLst>
        </cdr:cNvPr>
        <cdr:cNvSpPr/>
      </cdr:nvSpPr>
      <cdr:spPr>
        <a:xfrm xmlns:a="http://schemas.openxmlformats.org/drawingml/2006/main">
          <a:off x="3666347" y="1058831"/>
          <a:ext cx="314836" cy="104231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>
          <a:solidFill>
            <a:schemeClr val="tx1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ko-KR" altLang="en-US" sz="1100"/>
        </a:p>
      </cdr:txBody>
    </cdr:sp>
  </cdr:relSizeAnchor>
  <cdr:relSizeAnchor xmlns:cdr="http://schemas.openxmlformats.org/drawingml/2006/chartDrawing">
    <cdr:from>
      <cdr:x>0.27391</cdr:x>
      <cdr:y>0.67327</cdr:y>
    </cdr:from>
    <cdr:to>
      <cdr:x>0.46197</cdr:x>
      <cdr:y>0.79813</cdr:y>
    </cdr:to>
    <cdr:sp macro="" textlink="">
      <cdr:nvSpPr>
        <cdr:cNvPr id="4" name="타원 3">
          <a:extLst xmlns:a="http://schemas.openxmlformats.org/drawingml/2006/main">
            <a:ext uri="{FF2B5EF4-FFF2-40B4-BE49-F238E27FC236}">
              <a16:creationId xmlns:a16="http://schemas.microsoft.com/office/drawing/2014/main" xmlns="" id="{CA0AD930-8790-43E5-8117-84128363BF31}"/>
            </a:ext>
          </a:extLst>
        </cdr:cNvPr>
        <cdr:cNvSpPr/>
      </cdr:nvSpPr>
      <cdr:spPr>
        <a:xfrm xmlns:a="http://schemas.openxmlformats.org/drawingml/2006/main">
          <a:off x="1178039" y="1723513"/>
          <a:ext cx="808796" cy="319651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>
          <a:solidFill>
            <a:schemeClr val="tx1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ko-KR" altLang="en-US" sz="1100"/>
        </a:p>
      </cdr:txBody>
    </cdr:sp>
  </cdr:relSizeAnchor>
  <cdr:relSizeAnchor xmlns:cdr="http://schemas.openxmlformats.org/drawingml/2006/chartDrawing">
    <cdr:from>
      <cdr:x>0.47859</cdr:x>
      <cdr:y>0.5</cdr:y>
    </cdr:from>
    <cdr:to>
      <cdr:x>0.51648</cdr:x>
      <cdr:y>0.77039</cdr:y>
    </cdr:to>
    <cdr:sp macro="" textlink="">
      <cdr:nvSpPr>
        <cdr:cNvPr id="5" name="타원 4">
          <a:extLst xmlns:a="http://schemas.openxmlformats.org/drawingml/2006/main">
            <a:ext uri="{FF2B5EF4-FFF2-40B4-BE49-F238E27FC236}">
              <a16:creationId xmlns:a16="http://schemas.microsoft.com/office/drawing/2014/main" xmlns="" id="{CA0AD930-8790-43E5-8117-84128363BF31}"/>
            </a:ext>
          </a:extLst>
        </cdr:cNvPr>
        <cdr:cNvSpPr/>
      </cdr:nvSpPr>
      <cdr:spPr>
        <a:xfrm xmlns:a="http://schemas.openxmlformats.org/drawingml/2006/main">
          <a:off x="2058321" y="1279966"/>
          <a:ext cx="162954" cy="692180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 w="9525">
          <a:solidFill>
            <a:schemeClr val="tx1"/>
          </a:solidFill>
          <a:prstDash val="sys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t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ko-KR" altLang="en-US" sz="1100"/>
        </a:p>
      </cdr:txBody>
    </cdr:sp>
  </cdr:relSizeAnchor>
  <cdr:relSizeAnchor xmlns:cdr="http://schemas.openxmlformats.org/drawingml/2006/chartDrawing">
    <cdr:from>
      <cdr:x>0.14701</cdr:x>
      <cdr:y>0.37913</cdr:y>
    </cdr:from>
    <cdr:to>
      <cdr:x>0.30024</cdr:x>
      <cdr:y>0.53517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xmlns="" id="{01FEC015-A45D-4732-8E71-ADA9F76CA394}"/>
            </a:ext>
          </a:extLst>
        </cdr:cNvPr>
        <cdr:cNvSpPr txBox="1"/>
      </cdr:nvSpPr>
      <cdr:spPr>
        <a:xfrm xmlns:a="http://schemas.openxmlformats.org/drawingml/2006/main">
          <a:off x="632247" y="970537"/>
          <a:ext cx="659016" cy="399452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o-KR" altLang="en-US" sz="900" dirty="0"/>
            <a:t>주식거래 증가</a:t>
          </a:r>
        </a:p>
      </cdr:txBody>
    </cdr:sp>
  </cdr:relSizeAnchor>
  <cdr:relSizeAnchor xmlns:cdr="http://schemas.openxmlformats.org/drawingml/2006/chartDrawing">
    <cdr:from>
      <cdr:x>0.27687</cdr:x>
      <cdr:y>0.75521</cdr:y>
    </cdr:from>
    <cdr:to>
      <cdr:x>0.42725</cdr:x>
      <cdr:y>0.92804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01FEC015-A45D-4732-8E71-ADA9F76CA394}"/>
            </a:ext>
          </a:extLst>
        </cdr:cNvPr>
        <cdr:cNvSpPr txBox="1"/>
      </cdr:nvSpPr>
      <cdr:spPr>
        <a:xfrm xmlns:a="http://schemas.openxmlformats.org/drawingml/2006/main">
          <a:off x="1190755" y="1933282"/>
          <a:ext cx="646791" cy="4424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o-KR" altLang="en-US" sz="900" dirty="0"/>
            <a:t>주식거래 감소</a:t>
          </a:r>
        </a:p>
      </cdr:txBody>
    </cdr:sp>
  </cdr:relSizeAnchor>
  <cdr:relSizeAnchor xmlns:cdr="http://schemas.openxmlformats.org/drawingml/2006/chartDrawing">
    <cdr:from>
      <cdr:x>0.77449</cdr:x>
      <cdr:y>0.26599</cdr:y>
    </cdr:from>
    <cdr:to>
      <cdr:x>0.94359</cdr:x>
      <cdr:y>0.42203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xmlns="" id="{01FEC015-A45D-4732-8E71-ADA9F76CA394}"/>
            </a:ext>
          </a:extLst>
        </cdr:cNvPr>
        <cdr:cNvSpPr txBox="1"/>
      </cdr:nvSpPr>
      <cdr:spPr>
        <a:xfrm xmlns:a="http://schemas.openxmlformats.org/drawingml/2006/main">
          <a:off x="3330967" y="680913"/>
          <a:ext cx="727265" cy="39945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ko-KR" altLang="en-US" sz="900" dirty="0"/>
            <a:t>주식거래 증가</a:t>
          </a:r>
        </a:p>
      </cdr:txBody>
    </cdr:sp>
  </cdr:relSizeAnchor>
  <cdr:relSizeAnchor xmlns:cdr="http://schemas.openxmlformats.org/drawingml/2006/chartDrawing">
    <cdr:from>
      <cdr:x>0.50287</cdr:x>
      <cdr:y>0.10016</cdr:y>
    </cdr:from>
    <cdr:to>
      <cdr:x>0.64854</cdr:x>
      <cdr:y>0.89474</cdr:y>
    </cdr:to>
    <cdr:sp macro="" textlink="">
      <cdr:nvSpPr>
        <cdr:cNvPr id="15" name="직사각형 14"/>
        <cdr:cNvSpPr/>
      </cdr:nvSpPr>
      <cdr:spPr>
        <a:xfrm xmlns:a="http://schemas.openxmlformats.org/drawingml/2006/main">
          <a:off x="2162736" y="256398"/>
          <a:ext cx="626532" cy="2034073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ko-KR"/>
          </a:defPPr>
          <a:lvl1pPr marL="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ko-KR" altLang="en-US"/>
        </a:p>
      </cdr:txBody>
    </cdr:sp>
  </cdr:relSizeAnchor>
  <cdr:relSizeAnchor xmlns:cdr="http://schemas.openxmlformats.org/drawingml/2006/chartDrawing">
    <cdr:from>
      <cdr:x>0.5</cdr:x>
      <cdr:y>0.1038</cdr:y>
    </cdr:from>
    <cdr:to>
      <cdr:x>0.64637</cdr:x>
      <cdr:y>0.89474</cdr:y>
    </cdr:to>
    <cdr:sp macro="" textlink="">
      <cdr:nvSpPr>
        <cdr:cNvPr id="16" name="직사각형 15"/>
        <cdr:cNvSpPr/>
      </cdr:nvSpPr>
      <cdr:spPr>
        <a:xfrm xmlns:a="http://schemas.openxmlformats.org/drawingml/2006/main">
          <a:off x="2150414" y="265730"/>
          <a:ext cx="629524" cy="202474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2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ko-KR"/>
          </a:defPPr>
          <a:lvl1pPr marL="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ko-KR" altLang="en-US"/>
        </a:p>
      </cdr:txBody>
    </cdr:sp>
  </cdr:relSizeAnchor>
  <cdr:relSizeAnchor xmlns:cdr="http://schemas.openxmlformats.org/drawingml/2006/chartDrawing">
    <cdr:from>
      <cdr:x>0.30183</cdr:x>
      <cdr:y>0.4497</cdr:y>
    </cdr:from>
    <cdr:to>
      <cdr:x>0.47322</cdr:x>
      <cdr:y>0.64288</cdr:y>
    </cdr:to>
    <cdr:cxnSp macro="">
      <cdr:nvCxnSpPr>
        <cdr:cNvPr id="18" name="직선 화살표 연결선 17"/>
        <cdr:cNvCxnSpPr/>
      </cdr:nvCxnSpPr>
      <cdr:spPr>
        <a:xfrm xmlns:a="http://schemas.openxmlformats.org/drawingml/2006/main">
          <a:off x="1298102" y="1151214"/>
          <a:ext cx="737118" cy="49452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0.53322</cdr:x>
      <cdr:y>0.10453</cdr:y>
    </cdr:from>
    <cdr:to>
      <cdr:x>0.66811</cdr:x>
      <cdr:y>0.89547</cdr:y>
    </cdr:to>
    <cdr:sp macro="" textlink="">
      <cdr:nvSpPr>
        <cdr:cNvPr id="2" name="직사각형 1"/>
        <cdr:cNvSpPr/>
      </cdr:nvSpPr>
      <cdr:spPr>
        <a:xfrm xmlns:a="http://schemas.openxmlformats.org/drawingml/2006/main">
          <a:off x="2213054" y="267595"/>
          <a:ext cx="559836" cy="202474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alpha val="2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ko-KR"/>
          </a:defPPr>
          <a:lvl1pPr marL="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1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ko-KR" alt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0.50164</cdr:x>
      <cdr:y>0.08939</cdr:y>
    </cdr:from>
    <cdr:to>
      <cdr:x>0.50952</cdr:x>
      <cdr:y>0.91883</cdr:y>
    </cdr:to>
    <cdr:cxnSp macro="">
      <cdr:nvCxnSpPr>
        <cdr:cNvPr id="4" name="직선 연결선 3"/>
        <cdr:cNvCxnSpPr/>
      </cdr:nvCxnSpPr>
      <cdr:spPr>
        <a:xfrm xmlns:a="http://schemas.openxmlformats.org/drawingml/2006/main" flipH="1">
          <a:off x="1800541" y="216718"/>
          <a:ext cx="28291" cy="2010896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8427" cy="513508"/>
          </a:xfrm>
          <a:prstGeom prst="rect">
            <a:avLst/>
          </a:prstGeom>
        </p:spPr>
        <p:txBody>
          <a:bodyPr vert="horz" lIns="94644" tIns="47321" rIns="94644" bIns="4732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644" tIns="47321" rIns="94644" bIns="47321" rtlCol="0"/>
          <a:lstStyle>
            <a:lvl1pPr algn="r">
              <a:defRPr sz="1200"/>
            </a:lvl1pPr>
          </a:lstStyle>
          <a:p>
            <a:fld id="{4474AD49-6915-4431-820B-A5FC8DE7908A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4" y="9721107"/>
            <a:ext cx="3078427" cy="513507"/>
          </a:xfrm>
          <a:prstGeom prst="rect">
            <a:avLst/>
          </a:prstGeom>
        </p:spPr>
        <p:txBody>
          <a:bodyPr vert="horz" lIns="94644" tIns="47321" rIns="94644" bIns="4732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2078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8427" cy="513508"/>
          </a:xfrm>
          <a:prstGeom prst="rect">
            <a:avLst/>
          </a:prstGeom>
        </p:spPr>
        <p:txBody>
          <a:bodyPr vert="horz" lIns="94644" tIns="47321" rIns="94644" bIns="47321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644" tIns="47321" rIns="94644" bIns="47321" rtlCol="0"/>
          <a:lstStyle>
            <a:lvl1pPr algn="r">
              <a:defRPr sz="1200"/>
            </a:lvl1pPr>
          </a:lstStyle>
          <a:p>
            <a:fld id="{F1D1C511-6337-465F-9361-4115D9209435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4" tIns="47321" rIns="94644" bIns="4732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8"/>
          </a:xfrm>
          <a:prstGeom prst="rect">
            <a:avLst/>
          </a:prstGeom>
        </p:spPr>
        <p:txBody>
          <a:bodyPr vert="horz" lIns="94644" tIns="47321" rIns="94644" bIns="47321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721107"/>
            <a:ext cx="3078427" cy="513507"/>
          </a:xfrm>
          <a:prstGeom prst="rect">
            <a:avLst/>
          </a:prstGeom>
        </p:spPr>
        <p:txBody>
          <a:bodyPr vert="horz" lIns="94644" tIns="47321" rIns="94644" bIns="47321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644" tIns="47321" rIns="94644" bIns="47321" rtlCol="0" anchor="b"/>
          <a:lstStyle>
            <a:lvl1pPr algn="r">
              <a:defRPr sz="1200"/>
            </a:lvl1pPr>
          </a:lstStyle>
          <a:p>
            <a:fld id="{C0D24658-A4C9-4FE2-B701-E2BF50037B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655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9457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7517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10002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57795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76075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43929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7545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317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493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1197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943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3600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76731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69447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24658-A4C9-4FE2-B701-E2BF50037BBE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3452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96192"/>
            <a:ext cx="7772400" cy="1543051"/>
          </a:xfrm>
        </p:spPr>
        <p:txBody>
          <a:bodyPr anchor="ctr" anchorCtr="0">
            <a:normAutofit/>
          </a:bodyPr>
          <a:lstStyle>
            <a:lvl1pPr algn="ctr">
              <a:defRPr sz="4000" b="1">
                <a:latin typeface="+mj-ea"/>
                <a:ea typeface="+mj-ea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4384221"/>
            <a:ext cx="7772401" cy="119198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마스터 부제목 스타일 편집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82508" y="636593"/>
            <a:ext cx="1521836" cy="154327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V="1">
            <a:off x="204786" y="3701039"/>
            <a:ext cx="8734426" cy="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56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C04-9DA4-491E-B31A-B5E17B0221F1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7471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C04-9DA4-491E-B31A-B5E17B0221F1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9145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125" y="1"/>
            <a:ext cx="8734426" cy="990600"/>
          </a:xfrm>
        </p:spPr>
        <p:txBody>
          <a:bodyPr>
            <a:normAutofit/>
          </a:bodyPr>
          <a:lstStyle>
            <a:lvl1pPr algn="ctr">
              <a:defRPr sz="3200" b="1">
                <a:latin typeface="+mj-ea"/>
                <a:ea typeface="+mj-ea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25" y="1133475"/>
            <a:ext cx="8734426" cy="5445276"/>
          </a:xfrm>
        </p:spPr>
        <p:txBody>
          <a:bodyPr>
            <a:normAutofit/>
          </a:bodyPr>
          <a:lstStyle>
            <a:lvl1pPr marL="228600" indent="-228600">
              <a:lnSpc>
                <a:spcPct val="100000"/>
              </a:lnSpc>
              <a:buClr>
                <a:srgbClr val="37AECE"/>
              </a:buClr>
              <a:buFontTx/>
              <a:buBlip>
                <a:blip r:embed="rId2"/>
              </a:buBlip>
              <a:defRPr sz="2000">
                <a:latin typeface="+mj-ea"/>
                <a:ea typeface="+mj-ea"/>
              </a:defRPr>
            </a:lvl1pPr>
            <a:lvl2pPr marL="685800" indent="-228600">
              <a:lnSpc>
                <a:spcPct val="100000"/>
              </a:lnSpc>
              <a:buFontTx/>
              <a:buBlip>
                <a:blip r:embed="rId3"/>
              </a:buBlip>
              <a:defRPr sz="1800">
                <a:latin typeface="+mj-ea"/>
                <a:ea typeface="+mj-ea"/>
              </a:defRPr>
            </a:lvl2pPr>
            <a:lvl3pPr>
              <a:lnSpc>
                <a:spcPct val="100000"/>
              </a:lnSpc>
              <a:defRPr sz="1600">
                <a:latin typeface="+mj-ea"/>
                <a:ea typeface="+mj-ea"/>
              </a:defRPr>
            </a:lvl3pPr>
            <a:lvl4pPr>
              <a:lnSpc>
                <a:spcPct val="100000"/>
              </a:lnSpc>
              <a:defRPr sz="1400">
                <a:latin typeface="+mj-ea"/>
                <a:ea typeface="+mj-ea"/>
              </a:defRPr>
            </a:lvl4pPr>
            <a:lvl5pPr>
              <a:lnSpc>
                <a:spcPct val="100000"/>
              </a:lnSpc>
              <a:defRPr sz="1400">
                <a:latin typeface="+mj-ea"/>
                <a:ea typeface="+mj-ea"/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578751"/>
            <a:ext cx="489857" cy="273503"/>
          </a:xfrm>
        </p:spPr>
        <p:txBody>
          <a:bodyPr/>
          <a:lstStyle>
            <a:lvl1pPr algn="l">
              <a:defRPr sz="1000">
                <a:latin typeface="다음_Regular" panose="02000603060000000000" pitchFamily="2" charset="-127"/>
                <a:ea typeface="다음_Regular" panose="02000603060000000000" pitchFamily="2" charset="-127"/>
              </a:defRPr>
            </a:lvl1pPr>
          </a:lstStyle>
          <a:p>
            <a:fld id="{F46A3317-B785-4992-BEE7-8A48F723C6D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15" name="그림 14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74832" y="6578751"/>
            <a:ext cx="1397719" cy="252000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flipV="1">
            <a:off x="220435" y="963334"/>
            <a:ext cx="8734426" cy="54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8887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모서리가 둥근 직사각형 14"/>
          <p:cNvSpPr/>
          <p:nvPr userDrawn="1"/>
        </p:nvSpPr>
        <p:spPr>
          <a:xfrm>
            <a:off x="271851" y="255373"/>
            <a:ext cx="8600300" cy="6347254"/>
          </a:xfrm>
          <a:prstGeom prst="roundRect">
            <a:avLst>
              <a:gd name="adj" fmla="val 8113"/>
            </a:avLst>
          </a:prstGeom>
          <a:ln>
            <a:solidFill>
              <a:srgbClr val="37AEC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861917"/>
            <a:ext cx="7886700" cy="1160529"/>
          </a:xfrm>
        </p:spPr>
        <p:txBody>
          <a:bodyPr anchor="ctr" anchorCtr="0">
            <a:normAutofit/>
          </a:bodyPr>
          <a:lstStyle>
            <a:lvl1pPr algn="ctr">
              <a:defRPr sz="3600" b="1">
                <a:solidFill>
                  <a:srgbClr val="37AECE"/>
                </a:solidFill>
                <a:latin typeface="+mj-ea"/>
                <a:ea typeface="+mj-ea"/>
              </a:defRPr>
            </a:lvl1pPr>
          </a:lstStyle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885950"/>
            <a:ext cx="7886700" cy="97596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6000" b="1" i="1">
                <a:solidFill>
                  <a:srgbClr val="37AEC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96597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C04-9DA4-491E-B31A-B5E17B0221F1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886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C04-9DA4-491E-B31A-B5E17B0221F1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48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C04-9DA4-491E-B31A-B5E17B0221F1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923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C04-9DA4-491E-B31A-B5E17B0221F1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011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C04-9DA4-491E-B31A-B5E17B0221F1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726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6FC04-9DA4-491E-B31A-B5E17B0221F1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98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6FC04-9DA4-491E-B31A-B5E17B0221F1}" type="datetimeFigureOut">
              <a:rPr lang="ko-KR" altLang="en-US" smtClean="0"/>
              <a:t>2023-10-17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A3317-B785-4992-BEE7-8A48F723C6D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236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65760" y="2230698"/>
            <a:ext cx="8430768" cy="1543051"/>
          </a:xfrm>
        </p:spPr>
        <p:txBody>
          <a:bodyPr>
            <a:noAutofit/>
          </a:bodyPr>
          <a:lstStyle/>
          <a:p>
            <a:pPr fontAlgn="base" latinLnBrk="0"/>
            <a:r>
              <a:rPr lang="ko-KR" altLang="en-US" sz="3200" dirty="0" smtClean="0"/>
              <a:t>국내 개별주식옵션 시장 현황 및 개선과제</a:t>
            </a:r>
            <a:endParaRPr lang="ko-KR" altLang="en-US" sz="32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/>
              <a:t>자본시장연구원</a:t>
            </a:r>
            <a:endParaRPr lang="en-US" altLang="ko-KR" dirty="0"/>
          </a:p>
          <a:p>
            <a:r>
              <a:rPr lang="ko-KR" altLang="en-US" dirty="0" smtClean="0"/>
              <a:t>선임연구위원 </a:t>
            </a:r>
            <a:r>
              <a:rPr lang="ko-KR" altLang="en-US" dirty="0" err="1" smtClean="0"/>
              <a:t>장근혁</a:t>
            </a:r>
            <a:endParaRPr lang="en-US" altLang="ko-KR" dirty="0" smtClean="0"/>
          </a:p>
          <a:p>
            <a:r>
              <a:rPr lang="en-US" altLang="ko-KR" sz="1600" dirty="0" smtClean="0"/>
              <a:t>2023. 10. 20</a:t>
            </a:r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35496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개별주식옵션 개인 거래량 특징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9204" y="1059476"/>
            <a:ext cx="8630233" cy="54452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1600" dirty="0" smtClean="0"/>
              <a:t>과거 개인들의 주식 </a:t>
            </a:r>
            <a:r>
              <a:rPr lang="ko-KR" altLang="en-US" sz="1600" dirty="0"/>
              <a:t>직접투자가 활발한 시기에 개별주식옵션 거래가 감소하지만</a:t>
            </a:r>
            <a:r>
              <a:rPr lang="en-US" altLang="ko-KR" sz="1600" dirty="0"/>
              <a:t>, </a:t>
            </a:r>
            <a:r>
              <a:rPr lang="ko-KR" altLang="en-US" sz="1600" dirty="0"/>
              <a:t>반대로 주식시장 침체</a:t>
            </a:r>
            <a:r>
              <a:rPr lang="en-US" altLang="ko-KR" sz="1600" dirty="0"/>
              <a:t>(</a:t>
            </a:r>
            <a:r>
              <a:rPr lang="ko-KR" altLang="en-US" sz="1600" dirty="0"/>
              <a:t>또는 횡보</a:t>
            </a:r>
            <a:r>
              <a:rPr lang="en-US" altLang="ko-KR" sz="1600" dirty="0"/>
              <a:t>) </a:t>
            </a:r>
            <a:r>
              <a:rPr lang="ko-KR" altLang="en-US" sz="1600" dirty="0"/>
              <a:t>시기에 개별주식옵션 거래가 </a:t>
            </a:r>
            <a:r>
              <a:rPr lang="ko-KR" altLang="en-US" sz="1600" dirty="0" smtClean="0"/>
              <a:t>증가하는 경향</a:t>
            </a:r>
            <a:endParaRPr lang="en-US" altLang="ko-KR" sz="1600" dirty="0" smtClean="0"/>
          </a:p>
          <a:p>
            <a:pPr lvl="1">
              <a:lnSpc>
                <a:spcPct val="150000"/>
              </a:lnSpc>
            </a:pPr>
            <a:r>
              <a:rPr lang="ko-KR" altLang="en-US" sz="1400" b="1" dirty="0" smtClean="0"/>
              <a:t>개별주식옵션은 주식투자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개인</a:t>
            </a:r>
            <a:r>
              <a:rPr lang="en-US" altLang="ko-KR" sz="1400" b="1" dirty="0" smtClean="0"/>
              <a:t>)</a:t>
            </a:r>
            <a:r>
              <a:rPr lang="ko-KR" altLang="en-US" sz="1400" b="1" dirty="0" smtClean="0"/>
              <a:t>의 </a:t>
            </a:r>
            <a:r>
              <a:rPr lang="ko-KR" altLang="en-US" sz="1400" b="1" dirty="0"/>
              <a:t>대체재와 같은 역할</a:t>
            </a:r>
            <a:r>
              <a:rPr lang="ko-KR" altLang="en-US" sz="1400" dirty="0"/>
              <a:t>을 하고 </a:t>
            </a:r>
            <a:r>
              <a:rPr lang="ko-KR" altLang="en-US" sz="1400" dirty="0" smtClean="0"/>
              <a:t>있는 것으로 추정</a:t>
            </a:r>
            <a:endParaRPr lang="en-US" altLang="ko-KR" sz="1400" dirty="0" smtClean="0"/>
          </a:p>
          <a:p>
            <a:pPr lvl="2">
              <a:lnSpc>
                <a:spcPct val="150000"/>
              </a:lnSpc>
            </a:pPr>
            <a:r>
              <a:rPr lang="ko-KR" altLang="en-US" sz="1200" dirty="0" smtClean="0"/>
              <a:t>실제로 </a:t>
            </a:r>
            <a:r>
              <a:rPr lang="en-US" altLang="ko-KR" sz="1200" dirty="0"/>
              <a:t>ELS </a:t>
            </a:r>
            <a:r>
              <a:rPr lang="ko-KR" altLang="en-US" sz="1200" dirty="0"/>
              <a:t>발행금액과 개별주식옵션 거래량은 </a:t>
            </a:r>
            <a:r>
              <a:rPr lang="ko-KR" altLang="en-US" sz="1200" dirty="0" smtClean="0"/>
              <a:t>과거 </a:t>
            </a:r>
            <a:r>
              <a:rPr lang="ko-KR" altLang="en-US" sz="1200" dirty="0"/>
              <a:t>비슷한 추이</a:t>
            </a:r>
          </a:p>
          <a:p>
            <a:pPr lvl="1">
              <a:lnSpc>
                <a:spcPct val="150000"/>
              </a:lnSpc>
            </a:pP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10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288690" y="2961995"/>
            <a:ext cx="42815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 smtClean="0"/>
              <a:t>개인의 </a:t>
            </a:r>
            <a:r>
              <a:rPr lang="ko-KR" altLang="en-US" sz="1400" b="1" dirty="0"/>
              <a:t>개별주식옵션 </a:t>
            </a:r>
            <a:r>
              <a:rPr lang="ko-KR" altLang="en-US" sz="1400" b="1" dirty="0" smtClean="0"/>
              <a:t>거래량과 </a:t>
            </a:r>
            <a:r>
              <a:rPr lang="ko-KR" altLang="en-US" sz="1400" b="1" dirty="0"/>
              <a:t>주식 </a:t>
            </a:r>
            <a:r>
              <a:rPr lang="ko-KR" altLang="en-US" sz="1400" b="1" dirty="0" smtClean="0"/>
              <a:t>거래대금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044873" y="2961996"/>
            <a:ext cx="39276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b="1" dirty="0" smtClean="0">
                <a:latin typeface="+mn-ea"/>
              </a:rPr>
              <a:t>&lt;</a:t>
            </a:r>
            <a:r>
              <a:rPr lang="ko-KR" altLang="en-US" sz="1400" b="1" dirty="0" smtClean="0">
                <a:latin typeface="+mn-ea"/>
              </a:rPr>
              <a:t>개인의 </a:t>
            </a:r>
            <a:r>
              <a:rPr lang="ko-KR" altLang="en-US" sz="1400" b="1" dirty="0" smtClean="0"/>
              <a:t>개별주식옵션 </a:t>
            </a:r>
            <a:r>
              <a:rPr lang="ko-KR" altLang="en-US" sz="1400" b="1" dirty="0"/>
              <a:t>거래량과 </a:t>
            </a:r>
            <a:r>
              <a:rPr lang="en-US" altLang="ko-KR" sz="1400" b="1" dirty="0" smtClean="0"/>
              <a:t>ELS </a:t>
            </a:r>
            <a:r>
              <a:rPr lang="ko-KR" altLang="en-US" sz="1400" b="1" dirty="0" smtClean="0"/>
              <a:t>발행금액</a:t>
            </a:r>
            <a:r>
              <a:rPr lang="en-US" altLang="ko-KR" sz="1400" b="1" dirty="0" smtClean="0">
                <a:latin typeface="+mn-ea"/>
              </a:rPr>
              <a:t>&gt;</a:t>
            </a:r>
            <a:endParaRPr lang="ko-KR" altLang="en-US" sz="1400" dirty="0"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9592" y="6112773"/>
            <a:ext cx="42912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>
                <a:latin typeface="+mn-ea"/>
              </a:rPr>
              <a:t>주   </a:t>
            </a:r>
            <a:r>
              <a:rPr lang="en-US" altLang="ko-KR" sz="1000" dirty="0">
                <a:latin typeface="+mn-ea"/>
              </a:rPr>
              <a:t>: </a:t>
            </a:r>
            <a:r>
              <a:rPr lang="ko-KR" altLang="en-US" sz="1000" dirty="0" smtClean="0">
                <a:latin typeface="+mn-ea"/>
              </a:rPr>
              <a:t>월별 주식옵션 거래량 및 주식</a:t>
            </a:r>
            <a:r>
              <a:rPr lang="en-US" altLang="ko-KR" sz="1000" dirty="0" smtClean="0">
                <a:latin typeface="+mn-ea"/>
              </a:rPr>
              <a:t>(KOSPI</a:t>
            </a:r>
            <a:r>
              <a:rPr lang="ko-KR" altLang="en-US" sz="1000" dirty="0">
                <a:latin typeface="+mn-ea"/>
              </a:rPr>
              <a:t>와 </a:t>
            </a:r>
            <a:r>
              <a:rPr lang="en-US" altLang="ko-KR" sz="1000" dirty="0" smtClean="0">
                <a:latin typeface="+mn-ea"/>
              </a:rPr>
              <a:t>KOSDAQ) </a:t>
            </a:r>
            <a:r>
              <a:rPr lang="ko-KR" altLang="en-US" sz="1000" dirty="0" smtClean="0">
                <a:latin typeface="+mn-ea"/>
              </a:rPr>
              <a:t>거래대금 합계</a:t>
            </a:r>
            <a:r>
              <a:rPr lang="en-US" altLang="ko-KR" sz="1000" dirty="0" smtClean="0">
                <a:latin typeface="+mn-ea"/>
              </a:rPr>
              <a:t>,</a:t>
            </a:r>
          </a:p>
          <a:p>
            <a:pPr fontAlgn="base"/>
            <a:r>
              <a:rPr lang="en-US" altLang="ko-KR" sz="1000" dirty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       </a:t>
            </a:r>
            <a:r>
              <a:rPr lang="ko-KR" altLang="en-US" sz="1000" dirty="0" smtClean="0">
                <a:latin typeface="+mn-ea"/>
              </a:rPr>
              <a:t>음영 범위는 시장조성자가 위축되었던 </a:t>
            </a:r>
            <a:r>
              <a:rPr lang="en-US" altLang="ko-KR" sz="1000" dirty="0" smtClean="0">
                <a:latin typeface="+mn-ea"/>
              </a:rPr>
              <a:t>2020</a:t>
            </a:r>
            <a:r>
              <a:rPr lang="ko-KR" altLang="en-US" sz="1000" dirty="0" smtClean="0">
                <a:latin typeface="+mn-ea"/>
              </a:rPr>
              <a:t>년</a:t>
            </a:r>
            <a:r>
              <a:rPr lang="en-US" altLang="ko-KR" sz="1000" dirty="0" smtClean="0">
                <a:latin typeface="+mn-ea"/>
              </a:rPr>
              <a:t>3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~2021</a:t>
            </a:r>
            <a:r>
              <a:rPr lang="ko-KR" altLang="en-US" sz="1000" dirty="0" smtClean="0">
                <a:latin typeface="+mn-ea"/>
              </a:rPr>
              <a:t>년</a:t>
            </a:r>
            <a:r>
              <a:rPr lang="en-US" altLang="ko-KR" sz="1000" dirty="0" smtClean="0">
                <a:latin typeface="+mn-ea"/>
              </a:rPr>
              <a:t>4</a:t>
            </a:r>
            <a:r>
              <a:rPr lang="ko-KR" altLang="en-US" sz="1000" dirty="0" smtClean="0">
                <a:latin typeface="+mn-ea"/>
              </a:rPr>
              <a:t>월</a:t>
            </a:r>
            <a:endParaRPr lang="ko-KR" altLang="en-US" sz="1000" dirty="0">
              <a:latin typeface="+mn-ea"/>
            </a:endParaRPr>
          </a:p>
          <a:p>
            <a:pPr fontAlgn="base"/>
            <a:r>
              <a:rPr lang="ko-KR" altLang="en-US" sz="1000" dirty="0" smtClean="0">
                <a:latin typeface="+mn-ea"/>
              </a:rPr>
              <a:t>자료</a:t>
            </a:r>
            <a:r>
              <a:rPr lang="en-US" altLang="ko-KR" sz="1000" dirty="0">
                <a:latin typeface="+mn-ea"/>
              </a:rPr>
              <a:t>: KRX</a:t>
            </a:r>
            <a:endParaRPr lang="ko-KR" altLang="en-US" sz="1000" dirty="0">
              <a:latin typeface="+mn-ea"/>
            </a:endParaRPr>
          </a:p>
        </p:txBody>
      </p:sp>
      <p:graphicFrame>
        <p:nvGraphicFramePr>
          <p:cNvPr id="12" name="차트 11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D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9290964"/>
              </p:ext>
            </p:extLst>
          </p:nvPr>
        </p:nvGraphicFramePr>
        <p:xfrm>
          <a:off x="269441" y="3448778"/>
          <a:ext cx="4300828" cy="2559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차트 1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D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8715235"/>
              </p:ext>
            </p:extLst>
          </p:nvPr>
        </p:nvGraphicFramePr>
        <p:xfrm>
          <a:off x="4822228" y="3458099"/>
          <a:ext cx="4150323" cy="2559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743912" y="6086906"/>
            <a:ext cx="42047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>
                <a:latin typeface="+mn-ea"/>
              </a:rPr>
              <a:t>주   </a:t>
            </a:r>
            <a:r>
              <a:rPr lang="en-US" altLang="ko-KR" sz="1000" dirty="0">
                <a:latin typeface="+mn-ea"/>
              </a:rPr>
              <a:t>: </a:t>
            </a:r>
            <a:r>
              <a:rPr lang="ko-KR" altLang="en-US" sz="1000" dirty="0" smtClean="0">
                <a:latin typeface="+mn-ea"/>
              </a:rPr>
              <a:t>월별 주식옵션 거래량 및 </a:t>
            </a:r>
            <a:r>
              <a:rPr lang="en-US" altLang="ko-KR" sz="1000" dirty="0" smtClean="0">
                <a:latin typeface="+mn-ea"/>
              </a:rPr>
              <a:t>ELS </a:t>
            </a:r>
            <a:r>
              <a:rPr lang="ko-KR" altLang="en-US" sz="1000" dirty="0" smtClean="0">
                <a:latin typeface="+mn-ea"/>
              </a:rPr>
              <a:t>발행금액 합계</a:t>
            </a:r>
            <a:r>
              <a:rPr lang="en-US" altLang="ko-KR" sz="1000" dirty="0" smtClean="0">
                <a:latin typeface="+mn-ea"/>
              </a:rPr>
              <a:t>,</a:t>
            </a:r>
          </a:p>
          <a:p>
            <a:pPr fontAlgn="base"/>
            <a:r>
              <a:rPr lang="en-US" altLang="ko-KR" sz="1000" dirty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       </a:t>
            </a:r>
            <a:r>
              <a:rPr lang="ko-KR" altLang="en-US" sz="1000" dirty="0">
                <a:latin typeface="+mn-ea"/>
              </a:rPr>
              <a:t>음영 범위는 시장조성자가 위축되었던 </a:t>
            </a:r>
            <a:r>
              <a:rPr lang="en-US" altLang="ko-KR" sz="1000" dirty="0" smtClean="0">
                <a:latin typeface="+mn-ea"/>
              </a:rPr>
              <a:t>2020</a:t>
            </a:r>
            <a:r>
              <a:rPr lang="ko-KR" altLang="en-US" sz="1000" dirty="0" smtClean="0">
                <a:latin typeface="+mn-ea"/>
              </a:rPr>
              <a:t>년</a:t>
            </a:r>
            <a:r>
              <a:rPr lang="en-US" altLang="ko-KR" sz="1000" dirty="0">
                <a:latin typeface="+mn-ea"/>
              </a:rPr>
              <a:t>3</a:t>
            </a:r>
            <a:r>
              <a:rPr lang="ko-KR" altLang="en-US" sz="1000" dirty="0">
                <a:latin typeface="+mn-ea"/>
              </a:rPr>
              <a:t>월</a:t>
            </a:r>
            <a:r>
              <a:rPr lang="en-US" altLang="ko-KR" sz="1000" dirty="0">
                <a:latin typeface="+mn-ea"/>
              </a:rPr>
              <a:t>~</a:t>
            </a:r>
            <a:r>
              <a:rPr lang="en-US" altLang="ko-KR" sz="1000" dirty="0" smtClean="0">
                <a:latin typeface="+mn-ea"/>
              </a:rPr>
              <a:t>2021</a:t>
            </a:r>
            <a:r>
              <a:rPr lang="ko-KR" altLang="en-US" sz="1000" dirty="0" smtClean="0">
                <a:latin typeface="+mn-ea"/>
              </a:rPr>
              <a:t>년</a:t>
            </a:r>
            <a:r>
              <a:rPr lang="en-US" altLang="ko-KR" sz="1000" dirty="0">
                <a:latin typeface="+mn-ea"/>
              </a:rPr>
              <a:t>4</a:t>
            </a:r>
            <a:r>
              <a:rPr lang="ko-KR" altLang="en-US" sz="1000" dirty="0" smtClean="0">
                <a:latin typeface="+mn-ea"/>
              </a:rPr>
              <a:t>월</a:t>
            </a:r>
            <a:endParaRPr lang="ko-KR" altLang="en-US" sz="1000" dirty="0">
              <a:latin typeface="+mn-ea"/>
            </a:endParaRPr>
          </a:p>
          <a:p>
            <a:pPr fontAlgn="base"/>
            <a:r>
              <a:rPr lang="ko-KR" altLang="en-US" sz="1000" dirty="0" smtClean="0">
                <a:latin typeface="+mn-ea"/>
              </a:rPr>
              <a:t>자료</a:t>
            </a:r>
            <a:r>
              <a:rPr lang="en-US" altLang="ko-KR" sz="1000" dirty="0">
                <a:latin typeface="+mn-ea"/>
              </a:rPr>
              <a:t>: </a:t>
            </a:r>
            <a:r>
              <a:rPr lang="en-US" altLang="ko-KR" sz="1000" dirty="0" smtClean="0">
                <a:latin typeface="+mn-ea"/>
              </a:rPr>
              <a:t>KRX, </a:t>
            </a:r>
            <a:r>
              <a:rPr lang="ko-KR" altLang="en-US" sz="1000" dirty="0" err="1" smtClean="0">
                <a:latin typeface="+mn-ea"/>
              </a:rPr>
              <a:t>예탁결제원</a:t>
            </a:r>
            <a:endParaRPr lang="ko-KR" altLang="en-US" sz="1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00117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개별주식선물 시장 현황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9204" y="1059476"/>
            <a:ext cx="8813347" cy="54452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1600" dirty="0" smtClean="0"/>
              <a:t>개별주식선물은 </a:t>
            </a:r>
            <a:r>
              <a:rPr lang="en-US" altLang="ko-KR" sz="1600" dirty="0"/>
              <a:t>2008</a:t>
            </a:r>
            <a:r>
              <a:rPr lang="ko-KR" altLang="en-US" sz="1600" dirty="0"/>
              <a:t>년 </a:t>
            </a:r>
            <a:r>
              <a:rPr lang="en-US" altLang="ko-KR" sz="1600" dirty="0"/>
              <a:t>5</a:t>
            </a:r>
            <a:r>
              <a:rPr lang="ko-KR" altLang="en-US" sz="1600" dirty="0" smtClean="0"/>
              <a:t>월 </a:t>
            </a:r>
            <a:r>
              <a:rPr lang="ko-KR" altLang="en-US" sz="1600" dirty="0"/>
              <a:t>도입되었으며</a:t>
            </a:r>
            <a:r>
              <a:rPr lang="en-US" altLang="ko-KR" sz="1600" dirty="0"/>
              <a:t>, </a:t>
            </a:r>
            <a:r>
              <a:rPr lang="ko-KR" altLang="en-US" sz="1600" dirty="0"/>
              <a:t>개별주식옵션과 달리 시장이 꾸준히 성장</a:t>
            </a:r>
            <a:endParaRPr lang="en-US" altLang="ko-KR" sz="1600" dirty="0" smtClean="0"/>
          </a:p>
          <a:p>
            <a:pPr lvl="1">
              <a:lnSpc>
                <a:spcPct val="150000"/>
              </a:lnSpc>
            </a:pPr>
            <a:r>
              <a:rPr lang="en-US" altLang="ko-KR" sz="1400" dirty="0" smtClean="0"/>
              <a:t>KOSPI200</a:t>
            </a:r>
            <a:r>
              <a:rPr lang="ko-KR" altLang="en-US" sz="1400" dirty="0"/>
              <a:t>선물 대비 개별주식선물 </a:t>
            </a:r>
            <a:r>
              <a:rPr lang="ko-KR" altLang="en-US" sz="1400" dirty="0" smtClean="0"/>
              <a:t>계약금액 비율은</a:t>
            </a:r>
            <a:r>
              <a:rPr lang="en-US" altLang="ko-KR" sz="1400" dirty="0" smtClean="0"/>
              <a:t> 2013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1%</a:t>
            </a:r>
            <a:r>
              <a:rPr lang="ko-KR" altLang="en-US" sz="1400" dirty="0"/>
              <a:t>에 </a:t>
            </a:r>
            <a:r>
              <a:rPr lang="ko-KR" altLang="en-US" sz="1400" dirty="0" smtClean="0"/>
              <a:t>불과했지만 </a:t>
            </a:r>
            <a:r>
              <a:rPr lang="en-US" altLang="ko-KR" sz="1400" dirty="0" smtClean="0"/>
              <a:t>2023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15%</a:t>
            </a:r>
            <a:r>
              <a:rPr lang="ko-KR" altLang="en-US" sz="1400" dirty="0"/>
              <a:t>까지 </a:t>
            </a:r>
            <a:r>
              <a:rPr lang="ko-KR" altLang="en-US" sz="1400" dirty="0" smtClean="0"/>
              <a:t>증가</a:t>
            </a:r>
            <a:endParaRPr lang="en-US" altLang="ko-KR" sz="1400" dirty="0" smtClean="0"/>
          </a:p>
          <a:p>
            <a:pPr lvl="2">
              <a:lnSpc>
                <a:spcPct val="150000"/>
              </a:lnSpc>
            </a:pPr>
            <a:r>
              <a:rPr lang="ko-KR" altLang="en-US" sz="1200" dirty="0" smtClean="0"/>
              <a:t>미국은 </a:t>
            </a:r>
            <a:r>
              <a:rPr lang="ko-KR" altLang="en-US" sz="1200" dirty="0"/>
              <a:t>개별주식선물 거래가 없으며</a:t>
            </a:r>
            <a:r>
              <a:rPr lang="en-US" altLang="ko-KR" sz="1200" dirty="0"/>
              <a:t>, </a:t>
            </a:r>
            <a:r>
              <a:rPr lang="ko-KR" altLang="en-US" sz="1200" dirty="0"/>
              <a:t>홍콩은 개별주식선물 거래량이 개별주식옵션의 </a:t>
            </a:r>
            <a:r>
              <a:rPr lang="en-US" altLang="ko-KR" sz="1200" dirty="0"/>
              <a:t>1% </a:t>
            </a:r>
            <a:r>
              <a:rPr lang="ko-KR" altLang="en-US" sz="1200" dirty="0"/>
              <a:t>이하 수준</a:t>
            </a:r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개별주식옵션과 </a:t>
            </a:r>
            <a:r>
              <a:rPr lang="ko-KR" altLang="en-US" sz="1400" dirty="0"/>
              <a:t>달리 다양한 </a:t>
            </a:r>
            <a:r>
              <a:rPr lang="ko-KR" altLang="en-US" sz="1400" dirty="0" smtClean="0"/>
              <a:t>시장참여자들의 </a:t>
            </a:r>
            <a:r>
              <a:rPr lang="ko-KR" altLang="en-US" sz="1400" dirty="0"/>
              <a:t>참여로 시장이 성장</a:t>
            </a:r>
          </a:p>
          <a:p>
            <a:pPr lvl="2">
              <a:lnSpc>
                <a:spcPct val="150000"/>
              </a:lnSpc>
            </a:pPr>
            <a:r>
              <a:rPr lang="ko-KR" altLang="en-US" sz="1200" dirty="0"/>
              <a:t>도입 초기에 ‘개인’ 위주의 시장이었으나</a:t>
            </a:r>
            <a:r>
              <a:rPr lang="en-US" altLang="ko-KR" sz="1200" dirty="0"/>
              <a:t>, </a:t>
            </a:r>
            <a:r>
              <a:rPr lang="en-US" altLang="ko-KR" sz="1200" dirty="0" smtClean="0"/>
              <a:t>2017</a:t>
            </a:r>
            <a:r>
              <a:rPr lang="ko-KR" altLang="en-US" sz="1200" dirty="0"/>
              <a:t>년부터 </a:t>
            </a:r>
            <a:r>
              <a:rPr lang="en-US" altLang="ko-KR" sz="1200" dirty="0" smtClean="0"/>
              <a:t>‘</a:t>
            </a:r>
            <a:r>
              <a:rPr lang="ko-KR" altLang="en-US" sz="1200" dirty="0" smtClean="0"/>
              <a:t>외국인</a:t>
            </a:r>
            <a:r>
              <a:rPr lang="en-US" altLang="ko-KR" sz="1200" dirty="0" smtClean="0"/>
              <a:t>’</a:t>
            </a:r>
            <a:r>
              <a:rPr lang="ko-KR" altLang="en-US" sz="1200" dirty="0" smtClean="0"/>
              <a:t>의 </a:t>
            </a:r>
            <a:r>
              <a:rPr lang="ko-KR" altLang="en-US" sz="1200" dirty="0"/>
              <a:t>참여가 늘면서 시장이 크게 </a:t>
            </a:r>
            <a:r>
              <a:rPr lang="ko-KR" altLang="en-US" sz="1200" dirty="0" smtClean="0"/>
              <a:t>성장</a:t>
            </a:r>
            <a:endParaRPr lang="en-US" altLang="ko-KR" sz="1200" dirty="0" smtClean="0"/>
          </a:p>
          <a:p>
            <a:pPr lvl="2">
              <a:lnSpc>
                <a:spcPct val="150000"/>
              </a:lnSpc>
            </a:pPr>
            <a:r>
              <a:rPr lang="en-US" altLang="ko-KR" sz="1200" dirty="0" smtClean="0"/>
              <a:t>2022</a:t>
            </a:r>
            <a:r>
              <a:rPr lang="ko-KR" altLang="en-US" sz="1200" dirty="0" smtClean="0"/>
              <a:t>년 이후 거래량 기준으로 삼성전자 비중이 </a:t>
            </a:r>
            <a:r>
              <a:rPr lang="en-US" altLang="ko-KR" sz="1200" dirty="0" smtClean="0"/>
              <a:t>30% </a:t>
            </a:r>
            <a:r>
              <a:rPr lang="ko-KR" altLang="en-US" sz="1200" dirty="0" smtClean="0"/>
              <a:t>내외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옵션의 경우 최근 증가하여 </a:t>
            </a:r>
            <a:r>
              <a:rPr lang="en-US" altLang="ko-KR" sz="1200" dirty="0" smtClean="0"/>
              <a:t>4% </a:t>
            </a:r>
            <a:r>
              <a:rPr lang="ko-KR" altLang="en-US" sz="1200" dirty="0" smtClean="0"/>
              <a:t>내외</a:t>
            </a:r>
            <a:r>
              <a:rPr lang="en-US" altLang="ko-KR" sz="1200" dirty="0" smtClean="0"/>
              <a:t>)</a:t>
            </a:r>
            <a:endParaRPr lang="ko-KR" altLang="en-US" sz="1200" dirty="0"/>
          </a:p>
          <a:p>
            <a:pPr lvl="1">
              <a:lnSpc>
                <a:spcPct val="150000"/>
              </a:lnSpc>
            </a:pPr>
            <a:endParaRPr lang="en-US" altLang="ko-KR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11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332460" y="3460146"/>
            <a:ext cx="45732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/>
              <a:t>개별주식선물 거래량</a:t>
            </a:r>
            <a:r>
              <a:rPr lang="en-US" altLang="ko-KR" sz="1400" b="1" dirty="0"/>
              <a:t>(</a:t>
            </a:r>
            <a:r>
              <a:rPr lang="ko-KR" altLang="en-US" sz="1400" b="1" dirty="0"/>
              <a:t>연간</a:t>
            </a:r>
            <a:r>
              <a:rPr lang="en-US" altLang="ko-KR" sz="1400" b="1" dirty="0"/>
              <a:t>) </a:t>
            </a:r>
            <a:r>
              <a:rPr lang="ko-KR" altLang="en-US" sz="1400" b="1" dirty="0" smtClean="0"/>
              <a:t>추이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1799" y="6231750"/>
            <a:ext cx="3951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/>
              <a:t>주    </a:t>
            </a:r>
            <a:r>
              <a:rPr lang="en-US" altLang="ko-KR" sz="1000" dirty="0"/>
              <a:t>: 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거래량은 매수와 매도의 합을 </a:t>
            </a:r>
            <a:r>
              <a:rPr lang="en-US" altLang="ko-KR" sz="1000" dirty="0" smtClean="0"/>
              <a:t>2</a:t>
            </a:r>
            <a:r>
              <a:rPr lang="ko-KR" altLang="en-US" sz="1000" dirty="0" smtClean="0"/>
              <a:t>로 나누어서 산출</a:t>
            </a:r>
            <a:endParaRPr lang="en-US" altLang="ko-KR" sz="1000" dirty="0" smtClean="0"/>
          </a:p>
          <a:p>
            <a:pPr fontAlgn="base"/>
            <a:r>
              <a:rPr lang="ko-KR" altLang="en-US" sz="1000" dirty="0" smtClean="0"/>
              <a:t>자료</a:t>
            </a:r>
            <a:r>
              <a:rPr lang="en-US" altLang="ko-KR" sz="1000" dirty="0"/>
              <a:t>: KRX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>
          <a:xfrm>
            <a:off x="5005824" y="3436085"/>
            <a:ext cx="38666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/>
              <a:t>개별주식선물 거래량</a:t>
            </a:r>
            <a:r>
              <a:rPr lang="en-US" altLang="ko-KR" sz="1400" b="1" dirty="0"/>
              <a:t>(</a:t>
            </a:r>
            <a:r>
              <a:rPr lang="ko-KR" altLang="en-US" sz="1400" b="1" dirty="0"/>
              <a:t>연간</a:t>
            </a:r>
            <a:r>
              <a:rPr lang="en-US" altLang="ko-KR" sz="1400" b="1" dirty="0"/>
              <a:t>) </a:t>
            </a:r>
            <a:r>
              <a:rPr lang="ko-KR" altLang="en-US" sz="1400" b="1" dirty="0" smtClean="0"/>
              <a:t>추이</a:t>
            </a:r>
            <a:r>
              <a:rPr lang="en-US" altLang="ko-KR" sz="1400" b="1" dirty="0" smtClean="0"/>
              <a:t>: </a:t>
            </a:r>
            <a:r>
              <a:rPr lang="ko-KR" altLang="en-US" sz="1400" b="1" dirty="0" err="1" smtClean="0"/>
              <a:t>투자자별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graphicFrame>
        <p:nvGraphicFramePr>
          <p:cNvPr id="13" name="차트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9809085"/>
              </p:ext>
            </p:extLst>
          </p:nvPr>
        </p:nvGraphicFramePr>
        <p:xfrm>
          <a:off x="282428" y="3843173"/>
          <a:ext cx="4283449" cy="23439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차트 13">
            <a:extLst>
              <a:ext uri="{FF2B5EF4-FFF2-40B4-BE49-F238E27FC236}">
                <a16:creationId xmlns:lc="http://schemas.openxmlformats.org/drawingml/2006/lockedCanvas" xmlns="" xmlns:a16="http://schemas.microsoft.com/office/drawing/2014/main" xmlns:xdr="http://schemas.openxmlformats.org/drawingml/2006/spreadsheetDrawing" id="{00000000-0008-0000-00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2993792"/>
              </p:ext>
            </p:extLst>
          </p:nvPr>
        </p:nvGraphicFramePr>
        <p:xfrm>
          <a:off x="4857969" y="3862960"/>
          <a:ext cx="4114582" cy="2368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319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개별주식선물 </a:t>
            </a:r>
            <a:r>
              <a:rPr lang="en-US" altLang="ko-KR" sz="3000" dirty="0" smtClean="0"/>
              <a:t>Vs. </a:t>
            </a:r>
            <a:r>
              <a:rPr lang="ko-KR" altLang="en-US" sz="3000" dirty="0" smtClean="0"/>
              <a:t>개별주식옵션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9204" y="1059476"/>
            <a:ext cx="8813347" cy="5445276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1600" dirty="0" smtClean="0"/>
              <a:t>개별주식옵션 종목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기초자산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별 거래량 </a:t>
            </a:r>
            <a:r>
              <a:rPr lang="ko-KR" altLang="en-US" sz="1600" dirty="0" err="1" smtClean="0"/>
              <a:t>분산도를</a:t>
            </a:r>
            <a:r>
              <a:rPr lang="ko-KR" altLang="en-US" sz="1600" dirty="0" smtClean="0"/>
              <a:t> 보면 특정 종목 거래의 집중도가 낮은 수준</a:t>
            </a:r>
            <a:endParaRPr lang="en-US" altLang="ko-KR" sz="1600" dirty="0" smtClean="0"/>
          </a:p>
          <a:p>
            <a:pPr lvl="1">
              <a:lnSpc>
                <a:spcPct val="130000"/>
              </a:lnSpc>
            </a:pPr>
            <a:r>
              <a:rPr lang="en-US" altLang="ko-KR" sz="1400" dirty="0" smtClean="0"/>
              <a:t>HHI(</a:t>
            </a:r>
            <a:r>
              <a:rPr lang="en-US" altLang="ko-KR" sz="1400" dirty="0" err="1" smtClean="0"/>
              <a:t>Herfindahl</a:t>
            </a:r>
            <a:r>
              <a:rPr lang="en-US" altLang="ko-KR" sz="1400" dirty="0" smtClean="0"/>
              <a:t>-Hirschman index)</a:t>
            </a:r>
            <a:r>
              <a:rPr lang="ko-KR" altLang="en-US" sz="1400" dirty="0" smtClean="0"/>
              <a:t>로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거래량 기준 종목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기초자산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집중도를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측정</a:t>
            </a:r>
            <a:endParaRPr lang="en-US" altLang="ko-KR" sz="1400" dirty="0" smtClean="0"/>
          </a:p>
          <a:p>
            <a:pPr lvl="2">
              <a:lnSpc>
                <a:spcPct val="130000"/>
              </a:lnSpc>
            </a:pPr>
            <a:r>
              <a:rPr lang="ko-KR" altLang="en-US" sz="1200" dirty="0" smtClean="0"/>
              <a:t>주식선물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옵션 종목만 감안</a:t>
            </a:r>
            <a:r>
              <a:rPr lang="en-US" altLang="ko-KR" sz="1200" dirty="0" smtClean="0"/>
              <a:t>):</a:t>
            </a:r>
            <a:r>
              <a:rPr lang="ko-KR" altLang="en-US" sz="1200" dirty="0" smtClean="0"/>
              <a:t> </a:t>
            </a:r>
            <a:r>
              <a:rPr lang="en-US" altLang="ko-KR" sz="1200" dirty="0" smtClean="0"/>
              <a:t>2000 </a:t>
            </a:r>
            <a:r>
              <a:rPr lang="ko-KR" altLang="en-US" sz="1200" dirty="0" smtClean="0"/>
              <a:t>내외로</a:t>
            </a:r>
            <a:r>
              <a:rPr lang="en-US" altLang="ko-KR" sz="1200" dirty="0" smtClean="0"/>
              <a:t>, 2500</a:t>
            </a:r>
            <a:r>
              <a:rPr lang="ko-KR" altLang="en-US" sz="1200" dirty="0" smtClean="0"/>
              <a:t>을 초과한 경우도 있으며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종목 집중도가 높다고 볼 수 있음</a:t>
            </a:r>
            <a:endParaRPr lang="en-US" altLang="ko-KR" sz="1200" dirty="0" smtClean="0"/>
          </a:p>
          <a:p>
            <a:pPr marL="914400" lvl="2" indent="0">
              <a:lnSpc>
                <a:spcPct val="130000"/>
              </a:lnSpc>
              <a:buNone/>
            </a:pPr>
            <a:r>
              <a:rPr lang="en-US" altLang="ko-KR" sz="1200" dirty="0"/>
              <a:t> </a:t>
            </a:r>
            <a:r>
              <a:rPr lang="en-US" altLang="ko-KR" sz="1200" dirty="0" smtClean="0"/>
              <a:t>     (</a:t>
            </a:r>
            <a:r>
              <a:rPr lang="ko-KR" altLang="en-US" sz="1200" dirty="0" smtClean="0"/>
              <a:t>예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주식옵션이 존재하는 </a:t>
            </a:r>
            <a:r>
              <a:rPr lang="en-US" altLang="ko-KR" sz="1200" dirty="0" smtClean="0"/>
              <a:t>47</a:t>
            </a:r>
            <a:r>
              <a:rPr lang="ko-KR" altLang="en-US" sz="1200" dirty="0" smtClean="0"/>
              <a:t>개 종목 전체 거래량 중 삼성전자 거래가 </a:t>
            </a:r>
            <a:r>
              <a:rPr lang="en-US" altLang="ko-KR" sz="1200" dirty="0" smtClean="0"/>
              <a:t>40% </a:t>
            </a:r>
            <a:r>
              <a:rPr lang="ko-KR" altLang="en-US" sz="1200" dirty="0" smtClean="0"/>
              <a:t>내외</a:t>
            </a:r>
            <a:r>
              <a:rPr lang="en-US" altLang="ko-KR" sz="1200" dirty="0" smtClean="0"/>
              <a:t>)</a:t>
            </a:r>
          </a:p>
          <a:p>
            <a:pPr lvl="2">
              <a:lnSpc>
                <a:spcPct val="130000"/>
              </a:lnSpc>
            </a:pPr>
            <a:r>
              <a:rPr lang="ko-KR" altLang="en-US" sz="1200" dirty="0" smtClean="0"/>
              <a:t>주식옵션</a:t>
            </a:r>
            <a:r>
              <a:rPr lang="en-US" altLang="ko-KR" sz="1200" dirty="0" smtClean="0"/>
              <a:t>: 500 </a:t>
            </a:r>
            <a:r>
              <a:rPr lang="ko-KR" altLang="en-US" sz="1200" dirty="0" smtClean="0"/>
              <a:t>내외로 종목 집중도가 낮은 수준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옵션 전체 거래량 중 삼성전자 거래가</a:t>
            </a:r>
            <a:r>
              <a:rPr lang="en-US" altLang="ko-KR" sz="1200" dirty="0" smtClean="0"/>
              <a:t> 4% </a:t>
            </a:r>
            <a:r>
              <a:rPr lang="ko-KR" altLang="en-US" sz="1200" dirty="0" smtClean="0"/>
              <a:t>내외</a:t>
            </a:r>
            <a:r>
              <a:rPr lang="en-US" altLang="ko-KR" sz="1200" dirty="0" smtClean="0"/>
              <a:t>)</a:t>
            </a:r>
            <a:endParaRPr lang="ko-KR" altLang="en-US" sz="1200" dirty="0" smtClean="0"/>
          </a:p>
          <a:p>
            <a:pPr lvl="1">
              <a:lnSpc>
                <a:spcPct val="130000"/>
              </a:lnSpc>
            </a:pPr>
            <a:r>
              <a:rPr lang="ko-KR" altLang="en-US" sz="1400" dirty="0" smtClean="0"/>
              <a:t>선물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옵션</a:t>
            </a:r>
            <a:r>
              <a:rPr lang="en-US" altLang="ko-KR" sz="1400" dirty="0" smtClean="0"/>
              <a:t>) </a:t>
            </a:r>
            <a:r>
              <a:rPr lang="ko-KR" altLang="en-US" sz="1400" dirty="0" smtClean="0"/>
              <a:t>거래량 기준 상위 </a:t>
            </a:r>
            <a:r>
              <a:rPr lang="en-US" altLang="ko-KR" sz="1400" dirty="0"/>
              <a:t>5</a:t>
            </a:r>
            <a:r>
              <a:rPr lang="ko-KR" altLang="en-US" sz="1400" dirty="0" smtClean="0"/>
              <a:t>개 종목의 전체 거래량 대비 비중은 선물 </a:t>
            </a:r>
            <a:r>
              <a:rPr lang="en-US" altLang="ko-KR" sz="1400" dirty="0" smtClean="0"/>
              <a:t>60~70%, </a:t>
            </a:r>
            <a:r>
              <a:rPr lang="ko-KR" altLang="en-US" sz="1400" dirty="0" smtClean="0"/>
              <a:t>옵션 </a:t>
            </a:r>
            <a:r>
              <a:rPr lang="en-US" altLang="ko-KR" sz="1400" dirty="0" smtClean="0"/>
              <a:t>30~45%</a:t>
            </a:r>
          </a:p>
          <a:p>
            <a:pPr lvl="2">
              <a:lnSpc>
                <a:spcPct val="130000"/>
              </a:lnSpc>
            </a:pPr>
            <a:r>
              <a:rPr lang="en-US" altLang="ko-KR" sz="1200" dirty="0" smtClean="0"/>
              <a:t>5</a:t>
            </a:r>
            <a:r>
              <a:rPr lang="ko-KR" altLang="en-US" sz="1200" dirty="0" smtClean="0"/>
              <a:t>개 종목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기초자산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의 변화도 주식옵션의 경우가 선물에 비해 더 빈번하게 발생</a:t>
            </a:r>
            <a:endParaRPr lang="en-US" altLang="ko-KR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12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332460" y="3460146"/>
            <a:ext cx="45732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/>
              <a:t>개별주식선물 </a:t>
            </a:r>
            <a:r>
              <a:rPr lang="ko-KR" altLang="en-US" sz="1400" b="1" dirty="0" smtClean="0"/>
              <a:t>및 옵션 월별 거래량 </a:t>
            </a:r>
            <a:r>
              <a:rPr lang="en-US" altLang="ko-KR" sz="1400" b="1" dirty="0" smtClean="0"/>
              <a:t>HHI </a:t>
            </a:r>
            <a:r>
              <a:rPr lang="ko-KR" altLang="en-US" sz="1400" b="1" dirty="0" smtClean="0"/>
              <a:t>추이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4927" y="6272869"/>
            <a:ext cx="82832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/>
              <a:t>주    </a:t>
            </a:r>
            <a:r>
              <a:rPr lang="en-US" altLang="ko-KR" sz="1000" dirty="0"/>
              <a:t>: 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개별주식 선물의 경우</a:t>
            </a:r>
            <a:r>
              <a:rPr lang="en-US" altLang="ko-KR" sz="1000" dirty="0" smtClean="0"/>
              <a:t> </a:t>
            </a:r>
            <a:r>
              <a:rPr lang="ko-KR" altLang="en-US" sz="1000" dirty="0" smtClean="0"/>
              <a:t>개별주식 옵션 종목만 포함하여 계산</a:t>
            </a:r>
            <a:r>
              <a:rPr lang="en-US" altLang="ko-KR" sz="1000" dirty="0" smtClean="0"/>
              <a:t>, ‘</a:t>
            </a:r>
            <a:r>
              <a:rPr lang="ko-KR" altLang="en-US" sz="1000" dirty="0" smtClean="0"/>
              <a:t>교체</a:t>
            </a:r>
            <a:r>
              <a:rPr lang="en-US" altLang="ko-KR" sz="1000" dirty="0" smtClean="0"/>
              <a:t>’</a:t>
            </a:r>
            <a:r>
              <a:rPr lang="ko-KR" altLang="en-US" sz="1000" dirty="0" smtClean="0"/>
              <a:t>는 상위 </a:t>
            </a:r>
            <a:r>
              <a:rPr lang="en-US" altLang="ko-KR" sz="1000" dirty="0" smtClean="0"/>
              <a:t>5</a:t>
            </a:r>
            <a:r>
              <a:rPr lang="ko-KR" altLang="en-US" sz="1000" dirty="0" smtClean="0"/>
              <a:t>개 종목 중 해당월에 교체되는 종목 개수를 의미</a:t>
            </a:r>
            <a:endParaRPr lang="en-US" altLang="ko-KR" sz="1000" dirty="0" smtClean="0"/>
          </a:p>
          <a:p>
            <a:pPr fontAlgn="base"/>
            <a:r>
              <a:rPr lang="ko-KR" altLang="en-US" sz="1000" dirty="0" smtClean="0"/>
              <a:t>자료</a:t>
            </a:r>
            <a:r>
              <a:rPr lang="en-US" altLang="ko-KR" sz="1000" dirty="0"/>
              <a:t>: </a:t>
            </a:r>
            <a:r>
              <a:rPr lang="en-US" altLang="ko-KR" sz="1000" dirty="0" smtClean="0"/>
              <a:t>KRX, </a:t>
            </a:r>
            <a:r>
              <a:rPr lang="ko-KR" altLang="en-US" sz="1000" dirty="0" smtClean="0"/>
              <a:t>저자계산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>
          <a:xfrm>
            <a:off x="4739133" y="3440837"/>
            <a:ext cx="43853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/>
              <a:t> 개별주식선물 및 옵션 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월별</a:t>
            </a:r>
            <a:r>
              <a:rPr lang="en-US" altLang="ko-KR" sz="1400" b="1" dirty="0" smtClean="0"/>
              <a:t>)</a:t>
            </a:r>
            <a:r>
              <a:rPr lang="ko-KR" altLang="en-US" sz="1400" b="1" dirty="0" smtClean="0"/>
              <a:t>거래량 상위</a:t>
            </a:r>
            <a:r>
              <a:rPr lang="en-US" altLang="ko-KR" sz="1400" b="1" dirty="0" smtClean="0"/>
              <a:t>5</a:t>
            </a:r>
            <a:r>
              <a:rPr lang="ko-KR" altLang="en-US" sz="1400" b="1" dirty="0" smtClean="0"/>
              <a:t>개 비중</a:t>
            </a:r>
            <a:r>
              <a:rPr lang="en-US" altLang="ko-KR" sz="1400" b="1" dirty="0" smtClean="0"/>
              <a:t>&gt;</a:t>
            </a:r>
            <a:endParaRPr lang="ko-KR" altLang="en-US" sz="1400" b="1" dirty="0">
              <a:latin typeface="+mn-ea"/>
            </a:endParaRPr>
          </a:p>
        </p:txBody>
      </p:sp>
      <p:graphicFrame>
        <p:nvGraphicFramePr>
          <p:cNvPr id="16" name="차트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7659294"/>
              </p:ext>
            </p:extLst>
          </p:nvPr>
        </p:nvGraphicFramePr>
        <p:xfrm>
          <a:off x="159204" y="3762953"/>
          <a:ext cx="4464554" cy="2449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차트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7658483"/>
              </p:ext>
            </p:extLst>
          </p:nvPr>
        </p:nvGraphicFramePr>
        <p:xfrm>
          <a:off x="4644672" y="3762953"/>
          <a:ext cx="4377939" cy="2449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27930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개별주식선물 </a:t>
            </a:r>
            <a:r>
              <a:rPr lang="en-US" altLang="ko-KR" sz="3000" dirty="0" smtClean="0"/>
              <a:t>Vs. </a:t>
            </a:r>
            <a:r>
              <a:rPr lang="ko-KR" altLang="en-US" sz="3000" dirty="0" smtClean="0"/>
              <a:t>개별주식옵션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9204" y="1059476"/>
            <a:ext cx="8813347" cy="54452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1600" dirty="0" smtClean="0"/>
              <a:t>개별주식옵션은 기초자산의 거래량이나 변동성과 상관관계가 작은 경향</a:t>
            </a:r>
            <a:endParaRPr lang="en-US" altLang="ko-KR" sz="1600" dirty="0" smtClean="0"/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통상 파생상품은 기초자산의 거래량이나 변동성과 양의 상관관계</a:t>
            </a:r>
            <a:endParaRPr lang="en-US" altLang="ko-KR" sz="1400" dirty="0" smtClean="0"/>
          </a:p>
          <a:p>
            <a:pPr marL="914400" lvl="2" indent="0">
              <a:lnSpc>
                <a:spcPct val="150000"/>
              </a:lnSpc>
              <a:buNone/>
            </a:pPr>
            <a:r>
              <a:rPr lang="en-US" altLang="ko-KR" sz="1200" dirty="0" smtClean="0"/>
              <a:t>(</a:t>
            </a:r>
            <a:r>
              <a:rPr lang="ko-KR" altLang="en-US" sz="1200" dirty="0" smtClean="0"/>
              <a:t>예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기초자산 변동성이 증가하거나 거래량이 증가하는 시기에 파생상품 거래량도 증가</a:t>
            </a:r>
            <a:r>
              <a:rPr lang="en-US" altLang="ko-KR" sz="1200" dirty="0" smtClean="0"/>
              <a:t>)</a:t>
            </a:r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개별주식선물의 경우 기초자산 주식의 거래량 및 변동성과 양의 상관관계</a:t>
            </a:r>
            <a:endParaRPr lang="en-US" altLang="ko-KR" sz="1400" dirty="0" smtClean="0"/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반면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개별주식옵션의 </a:t>
            </a:r>
            <a:r>
              <a:rPr lang="ko-KR" altLang="en-US" sz="1400" dirty="0"/>
              <a:t>경우 </a:t>
            </a:r>
            <a:r>
              <a:rPr lang="ko-KR" altLang="en-US" sz="1400" dirty="0" smtClean="0"/>
              <a:t>뚜렷한 상관관계 패턴이 나타나지 않음</a:t>
            </a:r>
            <a:endParaRPr lang="en-US" altLang="ko-KR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13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238125" y="3194868"/>
            <a:ext cx="45732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/>
              <a:t> 기초주식 </a:t>
            </a:r>
            <a:r>
              <a:rPr lang="ko-KR" altLang="en-US" sz="1400" b="1" dirty="0" smtClean="0"/>
              <a:t>거래량과 </a:t>
            </a:r>
            <a:r>
              <a:rPr lang="ko-KR" altLang="en-US" sz="1400" b="1" dirty="0"/>
              <a:t>파생상품 거래량 간 </a:t>
            </a:r>
            <a:r>
              <a:rPr lang="ko-KR" altLang="en-US" sz="1400" b="1" dirty="0" smtClean="0"/>
              <a:t>상관관계</a:t>
            </a:r>
            <a:r>
              <a:rPr lang="en-US" altLang="ko-KR" sz="1400" b="1" dirty="0" smtClean="0"/>
              <a:t>&gt;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4928" y="6161504"/>
            <a:ext cx="87276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/>
              <a:t>주    </a:t>
            </a:r>
            <a:r>
              <a:rPr lang="en-US" altLang="ko-KR" sz="1000" dirty="0"/>
              <a:t>: </a:t>
            </a:r>
            <a:r>
              <a:rPr lang="ko-KR" altLang="en-US" sz="1000" dirty="0" smtClean="0"/>
              <a:t>주식옵션 거래량 상위 </a:t>
            </a:r>
            <a:r>
              <a:rPr lang="en-US" altLang="ko-KR" sz="1000" dirty="0" smtClean="0"/>
              <a:t>22</a:t>
            </a:r>
            <a:r>
              <a:rPr lang="ko-KR" altLang="en-US" sz="1000" dirty="0" smtClean="0"/>
              <a:t>개 종목 대상으로 분석</a:t>
            </a:r>
            <a:r>
              <a:rPr lang="en-US" altLang="ko-KR" sz="1000" dirty="0" smtClean="0"/>
              <a:t>, </a:t>
            </a:r>
          </a:p>
          <a:p>
            <a:pPr fontAlgn="base"/>
            <a:r>
              <a:rPr lang="en-US" altLang="ko-KR" sz="1000" dirty="0"/>
              <a:t> </a:t>
            </a:r>
            <a:r>
              <a:rPr lang="en-US" altLang="ko-KR" sz="1000" dirty="0" smtClean="0"/>
              <a:t>         </a:t>
            </a:r>
            <a:r>
              <a:rPr lang="ko-KR" altLang="en-US" sz="1000" dirty="0" smtClean="0"/>
              <a:t>월별로 기초주식의 </a:t>
            </a:r>
            <a:r>
              <a:rPr lang="ko-KR" altLang="en-US" sz="1000" dirty="0" err="1" smtClean="0"/>
              <a:t>일평균</a:t>
            </a:r>
            <a:r>
              <a:rPr lang="ko-KR" altLang="en-US" sz="1000" dirty="0" smtClean="0"/>
              <a:t> 거래량 및 변동성을 계산하고 </a:t>
            </a:r>
            <a:r>
              <a:rPr lang="ko-KR" altLang="en-US" sz="1000" dirty="0" err="1" smtClean="0"/>
              <a:t>일평균</a:t>
            </a:r>
            <a:r>
              <a:rPr lang="ko-KR" altLang="en-US" sz="1000" dirty="0" smtClean="0"/>
              <a:t> 선물 및 옵션 거래량을 계산하여 상관관계 산출</a:t>
            </a:r>
            <a:r>
              <a:rPr lang="en-US" altLang="ko-KR" sz="1000" dirty="0" smtClean="0"/>
              <a:t>(2021.7</a:t>
            </a:r>
            <a:r>
              <a:rPr lang="ko-KR" altLang="en-US" sz="1000" dirty="0" smtClean="0"/>
              <a:t>월</a:t>
            </a:r>
            <a:r>
              <a:rPr lang="en-US" altLang="ko-KR" sz="1000" dirty="0" smtClean="0"/>
              <a:t>~2023.9</a:t>
            </a:r>
            <a:r>
              <a:rPr lang="ko-KR" altLang="en-US" sz="1000" dirty="0" smtClean="0"/>
              <a:t>월</a:t>
            </a:r>
            <a:r>
              <a:rPr lang="en-US" altLang="ko-KR" sz="1000" dirty="0" smtClean="0"/>
              <a:t>)</a:t>
            </a:r>
            <a:r>
              <a:rPr lang="ko-KR" altLang="en-US" sz="1000" dirty="0" smtClean="0"/>
              <a:t> </a:t>
            </a:r>
            <a:endParaRPr lang="en-US" altLang="ko-KR" sz="1000" dirty="0" smtClean="0"/>
          </a:p>
          <a:p>
            <a:pPr fontAlgn="base"/>
            <a:r>
              <a:rPr lang="ko-KR" altLang="en-US" sz="1000" dirty="0" smtClean="0"/>
              <a:t>자료</a:t>
            </a:r>
            <a:r>
              <a:rPr lang="en-US" altLang="ko-KR" sz="1000" dirty="0"/>
              <a:t>: </a:t>
            </a:r>
            <a:r>
              <a:rPr lang="en-US" altLang="ko-KR" sz="1000" dirty="0" smtClean="0"/>
              <a:t>KRX, </a:t>
            </a:r>
            <a:r>
              <a:rPr lang="ko-KR" altLang="en-US" sz="1000" dirty="0" smtClean="0"/>
              <a:t>저자 계산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>
          <a:xfrm>
            <a:off x="4746454" y="3149653"/>
            <a:ext cx="43853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/>
              <a:t> </a:t>
            </a:r>
            <a:r>
              <a:rPr lang="ko-KR" altLang="en-US" sz="1400" b="1" dirty="0" smtClean="0"/>
              <a:t>기초주식 변동성과 파생상품 거래량 간 상관관계</a:t>
            </a:r>
            <a:r>
              <a:rPr lang="en-US" altLang="ko-KR" sz="1400" b="1" dirty="0" smtClean="0"/>
              <a:t>&gt;</a:t>
            </a:r>
            <a:endParaRPr lang="ko-KR" altLang="en-US" sz="1400" b="1" dirty="0">
              <a:latin typeface="+mn-ea"/>
            </a:endParaRPr>
          </a:p>
        </p:txBody>
      </p:sp>
      <p:graphicFrame>
        <p:nvGraphicFramePr>
          <p:cNvPr id="12" name="차트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00215088"/>
              </p:ext>
            </p:extLst>
          </p:nvPr>
        </p:nvGraphicFramePr>
        <p:xfrm>
          <a:off x="4811368" y="3547861"/>
          <a:ext cx="4086802" cy="2594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차트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529394"/>
              </p:ext>
            </p:extLst>
          </p:nvPr>
        </p:nvGraphicFramePr>
        <p:xfrm>
          <a:off x="159205" y="3522395"/>
          <a:ext cx="4422126" cy="2628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76193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ko-KR" altLang="en-US" sz="3000" dirty="0" smtClean="0"/>
              <a:t>주식가격과 개별주식옵션 거래량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37337" y="1076292"/>
            <a:ext cx="8835214" cy="5445276"/>
          </a:xfrm>
        </p:spPr>
        <p:txBody>
          <a:bodyPr>
            <a:normAutofit/>
          </a:bodyPr>
          <a:lstStyle/>
          <a:p>
            <a:pPr fontAlgn="base"/>
            <a:r>
              <a:rPr lang="ko-KR" altLang="en-US" sz="1600" dirty="0" smtClean="0"/>
              <a:t>개별주식옵션 </a:t>
            </a:r>
            <a:r>
              <a:rPr lang="ko-KR" altLang="en-US" sz="1600" dirty="0"/>
              <a:t>거래량과 기초자산 가격은 </a:t>
            </a:r>
            <a:r>
              <a:rPr lang="ko-KR" altLang="en-US" sz="1600" dirty="0" smtClean="0"/>
              <a:t>음의 상관관계이며  </a:t>
            </a:r>
            <a:r>
              <a:rPr lang="en-US" altLang="ko-KR" sz="1600" dirty="0"/>
              <a:t>2021</a:t>
            </a:r>
            <a:r>
              <a:rPr lang="ko-KR" altLang="en-US" sz="1600" dirty="0"/>
              <a:t>년 </a:t>
            </a:r>
            <a:r>
              <a:rPr lang="en-US" altLang="ko-KR" sz="1600" dirty="0"/>
              <a:t>7</a:t>
            </a:r>
            <a:r>
              <a:rPr lang="ko-KR" altLang="en-US" sz="1600" dirty="0"/>
              <a:t>월부터 </a:t>
            </a:r>
            <a:r>
              <a:rPr lang="ko-KR" altLang="en-US" sz="1600" dirty="0" smtClean="0"/>
              <a:t>상관성이 강화</a:t>
            </a:r>
            <a:endParaRPr lang="en-US" altLang="ko-KR" sz="1600" dirty="0"/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기초자산 가격을 옵션의 승수와 비슷한 지표로 감안한다면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승수 </a:t>
            </a:r>
            <a:r>
              <a:rPr lang="ko-KR" altLang="en-US" sz="1400" dirty="0" err="1" smtClean="0"/>
              <a:t>조정시</a:t>
            </a:r>
            <a:r>
              <a:rPr lang="ko-KR" altLang="en-US" sz="1400" dirty="0" smtClean="0"/>
              <a:t> 거래량 증가 예상도 가능</a:t>
            </a:r>
            <a:endParaRPr lang="en-US" altLang="ko-KR" sz="1400" dirty="0" smtClean="0"/>
          </a:p>
          <a:p>
            <a:pPr lvl="2">
              <a:lnSpc>
                <a:spcPct val="150000"/>
              </a:lnSpc>
            </a:pPr>
            <a:r>
              <a:rPr lang="ko-KR" altLang="en-US" sz="1200" dirty="0" smtClean="0"/>
              <a:t>한편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주식선물의 경우 이러한 음의 상관관계가 주식옵션 대비 약하게 나타남</a:t>
            </a:r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14</a:t>
            </a:fld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443477" y="6310486"/>
            <a:ext cx="80813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ko-KR" altLang="en-US" sz="1000" dirty="0">
                <a:latin typeface="+mn-ea"/>
              </a:rPr>
              <a:t>주</a:t>
            </a:r>
            <a:r>
              <a:rPr lang="en-US" altLang="ko-KR" sz="1000" dirty="0">
                <a:latin typeface="+mn-ea"/>
              </a:rPr>
              <a:t>: </a:t>
            </a:r>
            <a:r>
              <a:rPr lang="ko-KR" altLang="en-US" sz="1000" dirty="0">
                <a:latin typeface="+mn-ea"/>
              </a:rPr>
              <a:t>가격 및 </a:t>
            </a:r>
            <a:r>
              <a:rPr lang="ko-KR" altLang="en-US" sz="1000" dirty="0" smtClean="0">
                <a:latin typeface="+mn-ea"/>
              </a:rPr>
              <a:t>옵션거래량 </a:t>
            </a:r>
            <a:r>
              <a:rPr lang="ko-KR" altLang="en-US" sz="1000" dirty="0" err="1">
                <a:latin typeface="+mn-ea"/>
              </a:rPr>
              <a:t>기간동안</a:t>
            </a:r>
            <a:r>
              <a:rPr lang="ko-KR" altLang="en-US" sz="1000" dirty="0">
                <a:latin typeface="+mn-ea"/>
              </a:rPr>
              <a:t> </a:t>
            </a:r>
            <a:r>
              <a:rPr lang="ko-KR" altLang="en-US" sz="1000" dirty="0" err="1" smtClean="0">
                <a:latin typeface="+mn-ea"/>
              </a:rPr>
              <a:t>일평균</a:t>
            </a:r>
            <a:r>
              <a:rPr lang="en-US" altLang="ko-KR" sz="1000" dirty="0" smtClean="0">
                <a:latin typeface="+mn-ea"/>
              </a:rPr>
              <a:t>, </a:t>
            </a:r>
            <a:r>
              <a:rPr lang="ko-KR" altLang="en-US" sz="1000" dirty="0" smtClean="0">
                <a:latin typeface="+mn-ea"/>
              </a:rPr>
              <a:t>주요종목인 </a:t>
            </a:r>
            <a:r>
              <a:rPr lang="ko-KR" altLang="en-US" sz="1000" dirty="0">
                <a:latin typeface="+mn-ea"/>
              </a:rPr>
              <a:t>삼성전자 액면분할 </a:t>
            </a:r>
            <a:r>
              <a:rPr lang="en-US" altLang="ko-KR" sz="1000" dirty="0">
                <a:latin typeface="+mn-ea"/>
              </a:rPr>
              <a:t>(</a:t>
            </a:r>
            <a:r>
              <a:rPr lang="en-US" altLang="ko-KR" sz="1000" dirty="0" smtClean="0">
                <a:latin typeface="+mn-ea"/>
              </a:rPr>
              <a:t>2018</a:t>
            </a:r>
            <a:r>
              <a:rPr lang="ko-KR" altLang="en-US" sz="1000" dirty="0">
                <a:latin typeface="+mn-ea"/>
              </a:rPr>
              <a:t>년 </a:t>
            </a:r>
            <a:r>
              <a:rPr lang="en-US" altLang="ko-KR" sz="1000" dirty="0">
                <a:latin typeface="+mn-ea"/>
              </a:rPr>
              <a:t>5</a:t>
            </a:r>
            <a:r>
              <a:rPr lang="ko-KR" altLang="en-US" sz="1000" dirty="0" smtClean="0">
                <a:latin typeface="+mn-ea"/>
              </a:rPr>
              <a:t>월</a:t>
            </a:r>
            <a:r>
              <a:rPr lang="en-US" altLang="ko-KR" sz="1000" dirty="0" smtClean="0">
                <a:latin typeface="+mn-ea"/>
              </a:rPr>
              <a:t>) </a:t>
            </a:r>
            <a:r>
              <a:rPr lang="ko-KR" altLang="en-US" sz="1000" dirty="0" smtClean="0">
                <a:latin typeface="+mn-ea"/>
              </a:rPr>
              <a:t>시기 구분</a:t>
            </a:r>
            <a:r>
              <a:rPr lang="en-US" altLang="ko-KR" sz="1000" dirty="0" smtClean="0">
                <a:latin typeface="+mn-ea"/>
              </a:rPr>
              <a:t>, </a:t>
            </a:r>
          </a:p>
          <a:p>
            <a:pPr indent="26988" fontAlgn="base"/>
            <a:r>
              <a:rPr lang="en-US" altLang="ko-KR" sz="1000" dirty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   </a:t>
            </a:r>
            <a:r>
              <a:rPr lang="ko-KR" altLang="en-US" sz="1000" dirty="0" smtClean="0">
                <a:latin typeface="+mn-ea"/>
              </a:rPr>
              <a:t>거래가 </a:t>
            </a:r>
            <a:r>
              <a:rPr lang="ko-KR" altLang="en-US" sz="1000" dirty="0">
                <a:latin typeface="+mn-ea"/>
              </a:rPr>
              <a:t>적은 </a:t>
            </a:r>
            <a:r>
              <a:rPr lang="ko-KR" altLang="en-US" sz="1000" dirty="0" smtClean="0">
                <a:latin typeface="+mn-ea"/>
              </a:rPr>
              <a:t>종목이나</a:t>
            </a:r>
            <a:r>
              <a:rPr lang="en-US" altLang="ko-KR" sz="1000" dirty="0" smtClean="0">
                <a:latin typeface="+mn-ea"/>
              </a:rPr>
              <a:t> </a:t>
            </a:r>
            <a:r>
              <a:rPr lang="ko-KR" altLang="en-US" sz="1000" dirty="0">
                <a:latin typeface="+mn-ea"/>
              </a:rPr>
              <a:t>기간 중 </a:t>
            </a:r>
            <a:r>
              <a:rPr lang="ko-KR" altLang="en-US" sz="1000" dirty="0" smtClean="0">
                <a:latin typeface="+mn-ea"/>
              </a:rPr>
              <a:t>이벤트</a:t>
            </a:r>
            <a:r>
              <a:rPr lang="en-US" altLang="ko-KR" sz="1000" dirty="0" smtClean="0">
                <a:latin typeface="+mn-ea"/>
              </a:rPr>
              <a:t>(</a:t>
            </a:r>
            <a:r>
              <a:rPr lang="ko-KR" altLang="en-US" sz="1000" dirty="0" smtClean="0">
                <a:latin typeface="+mn-ea"/>
              </a:rPr>
              <a:t>유상증자</a:t>
            </a:r>
            <a:r>
              <a:rPr lang="en-US" altLang="ko-KR" sz="1000" dirty="0" smtClean="0">
                <a:latin typeface="+mn-ea"/>
              </a:rPr>
              <a:t>, </a:t>
            </a:r>
            <a:r>
              <a:rPr lang="ko-KR" altLang="en-US" sz="1000" dirty="0" smtClean="0">
                <a:latin typeface="+mn-ea"/>
              </a:rPr>
              <a:t>액면분할 등</a:t>
            </a:r>
            <a:r>
              <a:rPr lang="en-US" altLang="ko-KR" sz="1000" dirty="0" smtClean="0">
                <a:latin typeface="+mn-ea"/>
              </a:rPr>
              <a:t>)</a:t>
            </a:r>
            <a:r>
              <a:rPr lang="ko-KR" altLang="en-US" sz="1000" dirty="0" smtClean="0">
                <a:latin typeface="+mn-ea"/>
              </a:rPr>
              <a:t> 종목 제외</a:t>
            </a:r>
            <a:endParaRPr lang="ko-KR" altLang="en-US" sz="1000" dirty="0">
              <a:latin typeface="+mn-ea"/>
            </a:endParaRPr>
          </a:p>
        </p:txBody>
      </p:sp>
      <p:pic>
        <p:nvPicPr>
          <p:cNvPr id="2059" name="_x418887856" descr="EMB0000934c02a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8784" y="2505246"/>
            <a:ext cx="253151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_x418886976" descr="EMB0000934c02b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938" y="2549508"/>
            <a:ext cx="2447925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직사각형 14"/>
          <p:cNvSpPr/>
          <p:nvPr/>
        </p:nvSpPr>
        <p:spPr>
          <a:xfrm>
            <a:off x="740681" y="3039872"/>
            <a:ext cx="792204" cy="6355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60000"/>
              </a:lnSpc>
            </a:pPr>
            <a:r>
              <a:rPr lang="en-US" altLang="ko-KR" sz="1200" b="1" kern="0" dirty="0" smtClean="0">
                <a:solidFill>
                  <a:srgbClr val="000000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2016.7</a:t>
            </a:r>
          </a:p>
          <a:p>
            <a:pPr algn="ctr" fontAlgn="base" latinLnBrk="0">
              <a:lnSpc>
                <a:spcPct val="160000"/>
              </a:lnSpc>
            </a:pPr>
            <a:r>
              <a:rPr lang="en-US" altLang="ko-KR" sz="1200" b="1" kern="0" dirty="0" smtClean="0">
                <a:solidFill>
                  <a:srgbClr val="000000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~</a:t>
            </a:r>
            <a:r>
              <a:rPr lang="en-US" altLang="ko-KR" sz="1200" b="1" kern="0" dirty="0">
                <a:solidFill>
                  <a:srgbClr val="000000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2018.4</a:t>
            </a:r>
            <a:endParaRPr lang="en-US" altLang="ko-KR" sz="1200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627193" y="5006525"/>
            <a:ext cx="792205" cy="6832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60000"/>
              </a:lnSpc>
            </a:pPr>
            <a:r>
              <a:rPr lang="en-US" altLang="ko-KR" sz="1200" b="1" kern="0" dirty="0" smtClean="0">
                <a:solidFill>
                  <a:srgbClr val="000000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2021.7</a:t>
            </a:r>
          </a:p>
          <a:p>
            <a:pPr algn="ctr" fontAlgn="base" latinLnBrk="0">
              <a:lnSpc>
                <a:spcPct val="160000"/>
              </a:lnSpc>
            </a:pPr>
            <a:r>
              <a:rPr lang="en-US" altLang="ko-KR" sz="1200" b="1" kern="0" dirty="0" smtClean="0">
                <a:solidFill>
                  <a:srgbClr val="000000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~2022.6</a:t>
            </a:r>
            <a:endParaRPr lang="en-US" altLang="ko-KR" sz="1200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4972066" y="2964369"/>
            <a:ext cx="881973" cy="6832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60000"/>
              </a:lnSpc>
            </a:pPr>
            <a:r>
              <a:rPr lang="en-US" altLang="ko-KR" sz="1200" b="1" kern="0" dirty="0" smtClean="0">
                <a:solidFill>
                  <a:srgbClr val="000000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2018.5</a:t>
            </a:r>
          </a:p>
          <a:p>
            <a:pPr algn="ctr" fontAlgn="base" latinLnBrk="0">
              <a:lnSpc>
                <a:spcPct val="160000"/>
              </a:lnSpc>
            </a:pPr>
            <a:r>
              <a:rPr lang="en-US" altLang="ko-KR" sz="1200" b="1" kern="0" dirty="0" smtClean="0">
                <a:solidFill>
                  <a:srgbClr val="000000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~2019.12</a:t>
            </a:r>
            <a:endParaRPr lang="en-US" altLang="ko-KR" sz="1200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5013318" y="4935259"/>
            <a:ext cx="792205" cy="6832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 latinLnBrk="0">
              <a:lnSpc>
                <a:spcPct val="160000"/>
              </a:lnSpc>
            </a:pPr>
            <a:r>
              <a:rPr lang="en-US" altLang="ko-KR" sz="1200" b="1" kern="0" dirty="0" smtClean="0">
                <a:solidFill>
                  <a:srgbClr val="000000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2022.7</a:t>
            </a:r>
          </a:p>
          <a:p>
            <a:pPr algn="ctr" fontAlgn="base" latinLnBrk="0">
              <a:lnSpc>
                <a:spcPct val="160000"/>
              </a:lnSpc>
            </a:pPr>
            <a:r>
              <a:rPr lang="en-US" altLang="ko-KR" sz="1200" b="1" kern="0" dirty="0" smtClean="0">
                <a:solidFill>
                  <a:srgbClr val="000000"/>
                </a:solidFill>
                <a:latin typeface="바탕" panose="02030600000101010101" pitchFamily="18" charset="-127"/>
                <a:ea typeface="바탕" panose="02030600000101010101" pitchFamily="18" charset="-127"/>
              </a:rPr>
              <a:t>~2023.9</a:t>
            </a:r>
            <a:endParaRPr lang="en-US" altLang="ko-KR" sz="1200" kern="0" spc="0" dirty="0">
              <a:solidFill>
                <a:srgbClr val="000000"/>
              </a:solidFill>
              <a:effectLst/>
              <a:latin typeface="바탕" panose="02030600000101010101" pitchFamily="18" charset="-127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2249982" y="2206628"/>
            <a:ext cx="47831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latin typeface="+mn-ea"/>
              </a:rPr>
              <a:t>&lt;</a:t>
            </a:r>
            <a:r>
              <a:rPr lang="ko-KR" altLang="en-US" sz="1400" b="1" dirty="0"/>
              <a:t>기초자산 </a:t>
            </a:r>
            <a:r>
              <a:rPr lang="ko-KR" altLang="en-US" sz="1400" b="1" dirty="0" smtClean="0"/>
              <a:t>주식가격</a:t>
            </a:r>
            <a:r>
              <a:rPr lang="en-US" altLang="ko-KR" sz="1400" b="1" dirty="0"/>
              <a:t>(</a:t>
            </a:r>
            <a:r>
              <a:rPr lang="ko-KR" altLang="en-US" sz="1400" b="1" dirty="0" smtClean="0"/>
              <a:t>가로축</a:t>
            </a:r>
            <a:r>
              <a:rPr lang="en-US" altLang="ko-KR" sz="1400" b="1" dirty="0" smtClean="0"/>
              <a:t>)</a:t>
            </a:r>
            <a:r>
              <a:rPr lang="ko-KR" altLang="en-US" sz="1400" b="1" dirty="0" smtClean="0"/>
              <a:t>과 </a:t>
            </a:r>
            <a:r>
              <a:rPr lang="ko-KR" altLang="en-US" sz="1400" b="1" dirty="0"/>
              <a:t>옵션 </a:t>
            </a:r>
            <a:r>
              <a:rPr lang="ko-KR" altLang="en-US" sz="1400" b="1" dirty="0" smtClean="0"/>
              <a:t>거래량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세로축</a:t>
            </a:r>
            <a:r>
              <a:rPr lang="en-US" altLang="ko-KR" sz="1400" b="1" dirty="0" smtClean="0"/>
              <a:t>)</a:t>
            </a:r>
            <a:r>
              <a:rPr lang="en-US" altLang="ko-KR" sz="1400" b="1" dirty="0" smtClean="0"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32885" y="4391162"/>
            <a:ext cx="2547409" cy="1752351"/>
          </a:xfrm>
          <a:prstGeom prst="rect">
            <a:avLst/>
          </a:prstGeom>
        </p:spPr>
      </p:pic>
      <p:pic>
        <p:nvPicPr>
          <p:cNvPr id="7" name="그림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1374" y="4419782"/>
            <a:ext cx="2486489" cy="1766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0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742968" y="2815939"/>
            <a:ext cx="5802891" cy="658768"/>
            <a:chOff x="1742968" y="2770752"/>
            <a:chExt cx="5802891" cy="658768"/>
          </a:xfrm>
          <a:solidFill>
            <a:srgbClr val="AFC3C2"/>
          </a:solidFill>
        </p:grpSpPr>
        <p:sp>
          <p:nvSpPr>
            <p:cNvPr id="19" name="모서리가 둥근 직사각형 18"/>
            <p:cNvSpPr/>
            <p:nvPr/>
          </p:nvSpPr>
          <p:spPr>
            <a:xfrm>
              <a:off x="1742968" y="2770752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37"/>
            <p:cNvSpPr>
              <a:spLocks noChangeArrowheads="1"/>
            </p:cNvSpPr>
            <p:nvPr/>
          </p:nvSpPr>
          <p:spPr bwMode="gray">
            <a:xfrm>
              <a:off x="1742968" y="2777058"/>
              <a:ext cx="506413" cy="65246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2</a:t>
              </a:r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gray">
            <a:xfrm>
              <a:off x="2529742" y="2965970"/>
              <a:ext cx="4915849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국내 개별주식옵션 시장 </a:t>
              </a:r>
              <a:r>
                <a:rPr lang="ko-KR" altLang="en-US" sz="1800" b="1" spc="-100" dirty="0" smtClean="0">
                  <a:solidFill>
                    <a:schemeClr val="bg1"/>
                  </a:solidFill>
                  <a:latin typeface="+mj-ea"/>
                </a:rPr>
                <a:t>현황 및 특징</a:t>
              </a:r>
              <a:endParaRPr lang="ko-KR" altLang="en-US" sz="1800" b="1" spc="-100" dirty="0">
                <a:solidFill>
                  <a:schemeClr val="bg1"/>
                </a:solidFill>
                <a:latin typeface="+mj-ea"/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1742967" y="3548663"/>
            <a:ext cx="5802891" cy="652464"/>
            <a:chOff x="1742967" y="3581857"/>
            <a:chExt cx="5802891" cy="652464"/>
          </a:xfrm>
          <a:solidFill>
            <a:srgbClr val="37AECE"/>
          </a:solidFill>
        </p:grpSpPr>
        <p:sp>
          <p:nvSpPr>
            <p:cNvPr id="24" name="모서리가 둥근 직사각형 23"/>
            <p:cNvSpPr/>
            <p:nvPr/>
          </p:nvSpPr>
          <p:spPr>
            <a:xfrm>
              <a:off x="1742967" y="3581857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Rectangle 39"/>
            <p:cNvSpPr>
              <a:spLocks noChangeArrowheads="1"/>
            </p:cNvSpPr>
            <p:nvPr/>
          </p:nvSpPr>
          <p:spPr bwMode="gray">
            <a:xfrm>
              <a:off x="1742968" y="3585010"/>
              <a:ext cx="506413" cy="649311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3</a:t>
              </a:r>
            </a:p>
          </p:txBody>
        </p:sp>
        <p:sp>
          <p:nvSpPr>
            <p:cNvPr id="12" name="Rectangle 44"/>
            <p:cNvSpPr>
              <a:spLocks noChangeArrowheads="1"/>
            </p:cNvSpPr>
            <p:nvPr/>
          </p:nvSpPr>
          <p:spPr bwMode="gray">
            <a:xfrm>
              <a:off x="2529742" y="3773923"/>
              <a:ext cx="5016116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 smtClean="0">
                  <a:solidFill>
                    <a:schemeClr val="bg1"/>
                  </a:solidFill>
                  <a:latin typeface="+mj-ea"/>
                </a:rPr>
                <a:t>개별주식옵션의 특징 및 활용</a:t>
              </a:r>
              <a:endParaRPr lang="ko-KR" altLang="en-US" sz="1800" b="1" spc="-100" dirty="0">
                <a:solidFill>
                  <a:schemeClr val="bg1"/>
                </a:solidFill>
                <a:latin typeface="+mj-ea"/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1742967" y="4275083"/>
            <a:ext cx="5802891" cy="658767"/>
            <a:chOff x="1742967" y="4386658"/>
            <a:chExt cx="5802891" cy="658767"/>
          </a:xfrm>
        </p:grpSpPr>
        <p:sp>
          <p:nvSpPr>
            <p:cNvPr id="25" name="모서리가 둥근 직사각형 24"/>
            <p:cNvSpPr/>
            <p:nvPr/>
          </p:nvSpPr>
          <p:spPr>
            <a:xfrm>
              <a:off x="1742967" y="4386658"/>
              <a:ext cx="5802891" cy="652464"/>
            </a:xfrm>
            <a:prstGeom prst="roundRect">
              <a:avLst>
                <a:gd name="adj" fmla="val 8113"/>
              </a:avLst>
            </a:prstGeom>
            <a:solidFill>
              <a:srgbClr val="AFC3C2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41"/>
            <p:cNvSpPr>
              <a:spLocks noChangeArrowheads="1"/>
            </p:cNvSpPr>
            <p:nvPr/>
          </p:nvSpPr>
          <p:spPr bwMode="gray">
            <a:xfrm>
              <a:off x="1742968" y="4392963"/>
              <a:ext cx="506413" cy="65246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4</a:t>
              </a:r>
            </a:p>
          </p:txBody>
        </p:sp>
        <p:sp>
          <p:nvSpPr>
            <p:cNvPr id="13" name="Rectangle 45"/>
            <p:cNvSpPr>
              <a:spLocks noChangeArrowheads="1"/>
            </p:cNvSpPr>
            <p:nvPr/>
          </p:nvSpPr>
          <p:spPr bwMode="gray">
            <a:xfrm>
              <a:off x="2535839" y="4567333"/>
              <a:ext cx="490854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dirty="0">
                  <a:solidFill>
                    <a:schemeClr val="bg1"/>
                  </a:solidFill>
                  <a:latin typeface="+mj-ea"/>
                </a:rPr>
                <a:t>개별주식옵션 시장</a:t>
              </a:r>
              <a:r>
                <a:rPr lang="en-US" altLang="ko-KR" sz="1800" b="1" dirty="0">
                  <a:solidFill>
                    <a:schemeClr val="bg1"/>
                  </a:solidFill>
                  <a:latin typeface="+mj-ea"/>
                </a:rPr>
                <a:t> </a:t>
              </a:r>
              <a:r>
                <a:rPr lang="ko-KR" altLang="en-US" sz="1800" b="1" dirty="0">
                  <a:solidFill>
                    <a:schemeClr val="bg1"/>
                  </a:solidFill>
                  <a:latin typeface="+mj-ea"/>
                </a:rPr>
                <a:t>개선 방안</a:t>
              </a:r>
              <a:endParaRPr lang="en-US" altLang="ko-KR" sz="1800" b="1" dirty="0">
                <a:solidFill>
                  <a:schemeClr val="bg1"/>
                </a:solidFill>
                <a:latin typeface="+mj-ea"/>
              </a:endParaRPr>
            </a:p>
          </p:txBody>
        </p:sp>
      </p:grpSp>
      <p:sp>
        <p:nvSpPr>
          <p:cNvPr id="18" name="제목 1"/>
          <p:cNvSpPr txBox="1">
            <a:spLocks/>
          </p:cNvSpPr>
          <p:nvPr/>
        </p:nvSpPr>
        <p:spPr>
          <a:xfrm>
            <a:off x="238125" y="1"/>
            <a:ext cx="8734426" cy="990600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3000" b="1" dirty="0">
                <a:latin typeface="+mj-ea"/>
              </a:rPr>
              <a:t>목 </a:t>
            </a:r>
            <a:r>
              <a:rPr lang="ko-KR" altLang="en-US" sz="3000" b="1" dirty="0" smtClean="0">
                <a:latin typeface="+mj-ea"/>
              </a:rPr>
              <a:t> 차</a:t>
            </a:r>
            <a:endParaRPr lang="ko-KR" altLang="en-US" sz="3000" b="1" dirty="0">
              <a:latin typeface="+mj-ea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220435" y="963334"/>
            <a:ext cx="8734426" cy="54533"/>
          </a:xfrm>
          <a:prstGeom prst="rect">
            <a:avLst/>
          </a:prstGeom>
        </p:spPr>
      </p:pic>
      <p:grpSp>
        <p:nvGrpSpPr>
          <p:cNvPr id="22" name="그룹 21"/>
          <p:cNvGrpSpPr/>
          <p:nvPr/>
        </p:nvGrpSpPr>
        <p:grpSpPr>
          <a:xfrm>
            <a:off x="1742967" y="2084433"/>
            <a:ext cx="5802891" cy="652465"/>
            <a:chOff x="1742967" y="1969103"/>
            <a:chExt cx="5802891" cy="652465"/>
          </a:xfrm>
          <a:solidFill>
            <a:srgbClr val="AFC3C2"/>
          </a:solidFill>
        </p:grpSpPr>
        <p:sp>
          <p:nvSpPr>
            <p:cNvPr id="23" name="모서리가 둥근 직사각형 22"/>
            <p:cNvSpPr/>
            <p:nvPr/>
          </p:nvSpPr>
          <p:spPr>
            <a:xfrm>
              <a:off x="1742967" y="1969103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Rectangle 35"/>
            <p:cNvSpPr>
              <a:spLocks noChangeArrowheads="1"/>
            </p:cNvSpPr>
            <p:nvPr/>
          </p:nvSpPr>
          <p:spPr bwMode="gray">
            <a:xfrm>
              <a:off x="1742968" y="1969105"/>
              <a:ext cx="506413" cy="652463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1</a:t>
              </a:r>
            </a:p>
          </p:txBody>
        </p:sp>
        <p:sp>
          <p:nvSpPr>
            <p:cNvPr id="28" name="Rectangle 42"/>
            <p:cNvSpPr>
              <a:spLocks noChangeArrowheads="1"/>
            </p:cNvSpPr>
            <p:nvPr/>
          </p:nvSpPr>
          <p:spPr bwMode="gray">
            <a:xfrm>
              <a:off x="2529742" y="2151965"/>
              <a:ext cx="4915849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국내 개별주식옵션 시장 </a:t>
              </a:r>
              <a:r>
                <a:rPr lang="ko-KR" altLang="en-US" sz="1800" b="1" spc="-100" dirty="0" smtClean="0">
                  <a:solidFill>
                    <a:schemeClr val="bg1"/>
                  </a:solidFill>
                  <a:latin typeface="+mj-ea"/>
                </a:rPr>
                <a:t>개요</a:t>
              </a:r>
              <a:endParaRPr lang="ko-KR" altLang="en-US" sz="1800" b="1" spc="-100" dirty="0">
                <a:solidFill>
                  <a:schemeClr val="bg1"/>
                </a:solidFill>
                <a:latin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783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/>
              <a:t>개별주식옵션의 </a:t>
            </a:r>
            <a:r>
              <a:rPr lang="ko-KR" altLang="en-US" sz="3000" dirty="0" smtClean="0"/>
              <a:t>특징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9204" y="1059476"/>
            <a:ext cx="8813347" cy="5445276"/>
          </a:xfrm>
        </p:spPr>
        <p:txBody>
          <a:bodyPr/>
          <a:lstStyle/>
          <a:p>
            <a:r>
              <a:rPr lang="ko-KR" altLang="en-US" sz="1600" dirty="0" smtClean="0"/>
              <a:t>옵션의 특징으로 </a:t>
            </a:r>
            <a:r>
              <a:rPr lang="ko-KR" altLang="en-US" sz="1600" b="1" dirty="0" smtClean="0"/>
              <a:t>비선형 수익 구조</a:t>
            </a:r>
            <a:r>
              <a:rPr lang="ko-KR" altLang="en-US" sz="1600" dirty="0" smtClean="0"/>
              <a:t> 및 </a:t>
            </a:r>
            <a:r>
              <a:rPr lang="ko-KR" altLang="en-US" sz="1600" b="1" dirty="0" err="1" smtClean="0"/>
              <a:t>레버리지</a:t>
            </a:r>
            <a:r>
              <a:rPr lang="ko-KR" altLang="en-US" sz="1600" b="1" dirty="0" smtClean="0"/>
              <a:t> 효과</a:t>
            </a:r>
            <a:r>
              <a:rPr lang="ko-KR" altLang="en-US" sz="1600" dirty="0" smtClean="0"/>
              <a:t>를 들 수 있음</a:t>
            </a:r>
            <a:endParaRPr lang="en-US" altLang="ko-KR" sz="1600" dirty="0" smtClean="0"/>
          </a:p>
          <a:p>
            <a:pPr lvl="1">
              <a:lnSpc>
                <a:spcPct val="150000"/>
              </a:lnSpc>
            </a:pPr>
            <a:r>
              <a:rPr lang="ko-KR" altLang="en-US" sz="1400" dirty="0"/>
              <a:t>옵션을 기초자산과 연동하여 활용하면 효율적인 </a:t>
            </a:r>
            <a:r>
              <a:rPr lang="ko-KR" altLang="en-US" sz="1400" b="1" dirty="0" smtClean="0"/>
              <a:t>헤지</a:t>
            </a:r>
            <a:r>
              <a:rPr lang="ko-KR" altLang="en-US" sz="1400" dirty="0" smtClean="0"/>
              <a:t> </a:t>
            </a:r>
            <a:r>
              <a:rPr lang="ko-KR" altLang="en-US" sz="1400" dirty="0"/>
              <a:t>및 </a:t>
            </a:r>
            <a:r>
              <a:rPr lang="ko-KR" altLang="en-US" sz="1400" b="1" dirty="0"/>
              <a:t>다양한 목적의 전략 </a:t>
            </a:r>
            <a:r>
              <a:rPr lang="ko-KR" altLang="en-US" sz="1400" dirty="0"/>
              <a:t>합성이 </a:t>
            </a:r>
            <a:r>
              <a:rPr lang="ko-KR" altLang="en-US" sz="1400" dirty="0" smtClean="0"/>
              <a:t>가능</a:t>
            </a:r>
            <a:endParaRPr lang="en-US" altLang="ko-KR" sz="1400" dirty="0" smtClean="0"/>
          </a:p>
          <a:p>
            <a:pPr lvl="2">
              <a:lnSpc>
                <a:spcPct val="150000"/>
              </a:lnSpc>
            </a:pPr>
            <a:r>
              <a:rPr lang="ko-KR" altLang="en-US" sz="1200" dirty="0"/>
              <a:t>기초자산과 연계된 포지션 </a:t>
            </a:r>
            <a:r>
              <a:rPr lang="ko-KR" altLang="en-US" sz="1200" dirty="0" smtClean="0"/>
              <a:t>전체로 손익과 투자목적을 해석할 필요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다음페이지</a:t>
            </a:r>
            <a:r>
              <a:rPr lang="en-US" altLang="ko-KR" sz="1200" dirty="0" smtClean="0"/>
              <a:t>)</a:t>
            </a:r>
          </a:p>
          <a:p>
            <a:pPr lvl="2">
              <a:lnSpc>
                <a:spcPct val="150000"/>
              </a:lnSpc>
            </a:pPr>
            <a:r>
              <a:rPr lang="ko-KR" altLang="en-US" sz="1200" dirty="0" smtClean="0"/>
              <a:t>기초자산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및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선물과 같이 차익거래에 활용 가능</a:t>
            </a:r>
            <a:endParaRPr lang="en-US" altLang="ko-KR" sz="1200" dirty="0" smtClean="0"/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다만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옵션 단독으로 사용된다면</a:t>
            </a:r>
            <a:r>
              <a:rPr lang="en-US" altLang="ko-KR" sz="1400" dirty="0" smtClean="0"/>
              <a:t>,</a:t>
            </a:r>
            <a:r>
              <a:rPr lang="ko-KR" altLang="en-US" sz="1400" dirty="0" smtClean="0"/>
              <a:t> </a:t>
            </a:r>
            <a:r>
              <a:rPr lang="ko-KR" altLang="en-US" sz="1400" dirty="0" err="1" smtClean="0"/>
              <a:t>투자금대비</a:t>
            </a:r>
            <a:r>
              <a:rPr lang="ko-KR" altLang="en-US" sz="1400" dirty="0" smtClean="0"/>
              <a:t> 높은 수익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수백</a:t>
            </a:r>
            <a:r>
              <a:rPr lang="en-US" altLang="ko-KR" sz="1400" dirty="0" smtClean="0"/>
              <a:t>%,  </a:t>
            </a:r>
            <a:r>
              <a:rPr lang="ko-KR" altLang="en-US" sz="1400" dirty="0" err="1" smtClean="0"/>
              <a:t>레버리지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이 가능한 투자수단이지만</a:t>
            </a:r>
            <a:r>
              <a:rPr lang="en-US" altLang="ko-KR" sz="1400" dirty="0" smtClean="0"/>
              <a:t>, </a:t>
            </a:r>
            <a:r>
              <a:rPr lang="ko-KR" altLang="en-US" sz="1400" dirty="0" err="1" smtClean="0"/>
              <a:t>고위험</a:t>
            </a:r>
            <a:r>
              <a:rPr lang="ko-KR" altLang="en-US" sz="1400" dirty="0" smtClean="0"/>
              <a:t> 투자상품임에 유의할 필요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16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2400366" y="3358717"/>
            <a:ext cx="42815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 smtClean="0">
                <a:solidFill>
                  <a:srgbClr val="000000"/>
                </a:solidFill>
                <a:latin typeface="+mn-ea"/>
              </a:rPr>
              <a:t>기초 주식가격에 따른 </a:t>
            </a:r>
            <a:r>
              <a:rPr lang="ko-KR" altLang="en-US" sz="1400" b="1" dirty="0" smtClean="0">
                <a:latin typeface="+mn-ea"/>
              </a:rPr>
              <a:t>주식 </a:t>
            </a:r>
            <a:r>
              <a:rPr lang="ko-KR" altLang="en-US" sz="1400" b="1" dirty="0" err="1" smtClean="0">
                <a:latin typeface="+mn-ea"/>
              </a:rPr>
              <a:t>풋옵션</a:t>
            </a:r>
            <a:r>
              <a:rPr lang="ko-KR" altLang="en-US" sz="1400" b="1" dirty="0" smtClean="0">
                <a:latin typeface="+mn-ea"/>
              </a:rPr>
              <a:t> 수익률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617231" y="6258531"/>
            <a:ext cx="72033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>
                <a:latin typeface="+mn-ea"/>
              </a:rPr>
              <a:t>주  </a:t>
            </a:r>
            <a:r>
              <a:rPr lang="en-US" altLang="ko-KR" sz="1000" dirty="0" smtClean="0">
                <a:latin typeface="+mn-ea"/>
              </a:rPr>
              <a:t>: </a:t>
            </a:r>
            <a:r>
              <a:rPr lang="ko-KR" altLang="en-US" sz="1000" dirty="0" smtClean="0">
                <a:latin typeface="+mn-ea"/>
              </a:rPr>
              <a:t>주가 </a:t>
            </a:r>
            <a:r>
              <a:rPr lang="en-US" altLang="ko-KR" sz="1000" dirty="0" smtClean="0">
                <a:latin typeface="+mn-ea"/>
              </a:rPr>
              <a:t>10,000</a:t>
            </a:r>
            <a:r>
              <a:rPr lang="ko-KR" altLang="en-US" sz="1000" dirty="0" smtClean="0">
                <a:latin typeface="+mn-ea"/>
              </a:rPr>
              <a:t>원</a:t>
            </a:r>
            <a:r>
              <a:rPr lang="en-US" altLang="ko-KR" sz="1000" dirty="0" smtClean="0">
                <a:latin typeface="+mn-ea"/>
              </a:rPr>
              <a:t>, </a:t>
            </a:r>
            <a:r>
              <a:rPr lang="ko-KR" altLang="en-US" sz="1000" dirty="0" smtClean="0">
                <a:latin typeface="+mn-ea"/>
              </a:rPr>
              <a:t>잔존만기 </a:t>
            </a:r>
            <a:r>
              <a:rPr lang="en-US" altLang="ko-KR" sz="1000" dirty="0" smtClean="0">
                <a:latin typeface="+mn-ea"/>
              </a:rPr>
              <a:t>4</a:t>
            </a:r>
            <a:r>
              <a:rPr lang="ko-KR" altLang="en-US" sz="1000" dirty="0" smtClean="0">
                <a:latin typeface="+mn-ea"/>
              </a:rPr>
              <a:t>주</a:t>
            </a:r>
            <a:r>
              <a:rPr lang="en-US" altLang="ko-KR" sz="1000" dirty="0" smtClean="0">
                <a:latin typeface="+mn-ea"/>
              </a:rPr>
              <a:t>(28</a:t>
            </a:r>
            <a:r>
              <a:rPr lang="ko-KR" altLang="en-US" sz="1000" dirty="0" smtClean="0">
                <a:latin typeface="+mn-ea"/>
              </a:rPr>
              <a:t>일</a:t>
            </a:r>
            <a:r>
              <a:rPr lang="en-US" altLang="ko-KR" sz="1000" dirty="0" smtClean="0">
                <a:latin typeface="+mn-ea"/>
              </a:rPr>
              <a:t>), </a:t>
            </a:r>
            <a:r>
              <a:rPr lang="ko-KR" altLang="en-US" sz="1000" dirty="0" smtClean="0">
                <a:latin typeface="+mn-ea"/>
              </a:rPr>
              <a:t>행사가격 </a:t>
            </a:r>
            <a:r>
              <a:rPr lang="en-US" altLang="ko-KR" sz="1000" dirty="0" smtClean="0">
                <a:latin typeface="+mn-ea"/>
              </a:rPr>
              <a:t>9,750</a:t>
            </a:r>
            <a:r>
              <a:rPr lang="ko-KR" altLang="en-US" sz="1000" dirty="0" smtClean="0">
                <a:latin typeface="+mn-ea"/>
              </a:rPr>
              <a:t>원</a:t>
            </a:r>
            <a:r>
              <a:rPr lang="en-US" altLang="ko-KR" sz="1000" dirty="0" smtClean="0">
                <a:latin typeface="+mn-ea"/>
              </a:rPr>
              <a:t>(-2.5%)</a:t>
            </a:r>
            <a:r>
              <a:rPr lang="ko-KR" altLang="en-US" sz="1000" dirty="0" smtClean="0">
                <a:latin typeface="+mn-ea"/>
              </a:rPr>
              <a:t>인 </a:t>
            </a:r>
            <a:r>
              <a:rPr lang="ko-KR" altLang="en-US" sz="1000" dirty="0" err="1" smtClean="0">
                <a:latin typeface="+mn-ea"/>
              </a:rPr>
              <a:t>풋옵션에</a:t>
            </a:r>
            <a:r>
              <a:rPr lang="ko-KR" altLang="en-US" sz="1000" dirty="0" smtClean="0">
                <a:latin typeface="+mn-ea"/>
              </a:rPr>
              <a:t> 투자</a:t>
            </a:r>
            <a:r>
              <a:rPr lang="en-US" altLang="ko-KR" sz="1000" dirty="0" smtClean="0">
                <a:latin typeface="+mn-ea"/>
              </a:rPr>
              <a:t>(</a:t>
            </a:r>
            <a:r>
              <a:rPr lang="ko-KR" altLang="en-US" sz="1000" dirty="0" smtClean="0">
                <a:latin typeface="+mn-ea"/>
              </a:rPr>
              <a:t>매수</a:t>
            </a:r>
            <a:r>
              <a:rPr lang="en-US" altLang="ko-KR" sz="1000" dirty="0" smtClean="0">
                <a:latin typeface="+mn-ea"/>
              </a:rPr>
              <a:t>)</a:t>
            </a:r>
            <a:r>
              <a:rPr lang="ko-KR" altLang="en-US" sz="1000" dirty="0" smtClean="0">
                <a:latin typeface="+mn-ea"/>
              </a:rPr>
              <a:t>한 경우 수익률</a:t>
            </a:r>
            <a:endParaRPr lang="ko-KR" altLang="en-US" sz="1000" dirty="0">
              <a:latin typeface="+mn-ea"/>
            </a:endParaRPr>
          </a:p>
        </p:txBody>
      </p:sp>
      <p:graphicFrame>
        <p:nvGraphicFramePr>
          <p:cNvPr id="9" name="차트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5420711"/>
              </p:ext>
            </p:extLst>
          </p:nvPr>
        </p:nvGraphicFramePr>
        <p:xfrm>
          <a:off x="2400366" y="3722369"/>
          <a:ext cx="3589323" cy="24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1556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/>
              <a:t>개별주식옵션의 </a:t>
            </a:r>
            <a:r>
              <a:rPr lang="ko-KR" altLang="en-US" sz="3000" dirty="0" smtClean="0"/>
              <a:t>활용</a:t>
            </a:r>
            <a:r>
              <a:rPr lang="en-US" altLang="ko-KR" sz="3000" dirty="0" smtClean="0"/>
              <a:t>(</a:t>
            </a:r>
            <a:r>
              <a:rPr lang="ko-KR" altLang="en-US" sz="3000" dirty="0" smtClean="0"/>
              <a:t>예시</a:t>
            </a:r>
            <a:r>
              <a:rPr lang="en-US" altLang="ko-KR" sz="3000" dirty="0" smtClean="0"/>
              <a:t>)</a:t>
            </a:r>
            <a:endParaRPr lang="ko-KR" altLang="en-US" sz="3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17</a:t>
            </a:fld>
            <a:endParaRPr lang="ko-KR" altLang="en-US" dirty="0"/>
          </a:p>
        </p:txBody>
      </p:sp>
      <p:grpSp>
        <p:nvGrpSpPr>
          <p:cNvPr id="127" name="그룹 126"/>
          <p:cNvGrpSpPr/>
          <p:nvPr/>
        </p:nvGrpSpPr>
        <p:grpSpPr>
          <a:xfrm>
            <a:off x="144966" y="1182722"/>
            <a:ext cx="3634890" cy="1497628"/>
            <a:chOff x="217649" y="1182722"/>
            <a:chExt cx="3705396" cy="1325531"/>
          </a:xfrm>
        </p:grpSpPr>
        <p:sp>
          <p:nvSpPr>
            <p:cNvPr id="11" name="직사각형 10">
              <a:extLst>
                <a:ext uri="{FF2B5EF4-FFF2-40B4-BE49-F238E27FC236}">
                  <a16:creationId xmlns="" xmlns:a16="http://schemas.microsoft.com/office/drawing/2014/main" id="{3061E1CA-7D3C-4DA4-AD7A-82417E75D1E3}"/>
                </a:ext>
              </a:extLst>
            </p:cNvPr>
            <p:cNvSpPr/>
            <p:nvPr/>
          </p:nvSpPr>
          <p:spPr>
            <a:xfrm>
              <a:off x="217649" y="1182722"/>
              <a:ext cx="3705396" cy="303358"/>
            </a:xfrm>
            <a:prstGeom prst="rect">
              <a:avLst/>
            </a:prstGeom>
            <a:solidFill>
              <a:srgbClr val="88B6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1600" b="1" dirty="0" smtClean="0">
                  <a:latin typeface="+mn-ea"/>
                </a:rPr>
                <a:t>&lt;Covered Call&gt;</a:t>
              </a:r>
              <a:endParaRPr lang="en-US" altLang="ko-KR" sz="1600" b="1" dirty="0">
                <a:latin typeface="+mn-ea"/>
              </a:endParaRPr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="" xmlns:a16="http://schemas.microsoft.com/office/drawing/2014/main" id="{F4971481-25B5-4954-B67C-81FCFCEE322A}"/>
                </a:ext>
              </a:extLst>
            </p:cNvPr>
            <p:cNvSpPr/>
            <p:nvPr/>
          </p:nvSpPr>
          <p:spPr>
            <a:xfrm>
              <a:off x="217649" y="1460811"/>
              <a:ext cx="3705396" cy="10474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44000" rtlCol="0" anchor="t" anchorCtr="0"/>
            <a:lstStyle/>
            <a:p>
              <a:pPr>
                <a:lnSpc>
                  <a:spcPct val="150000"/>
                </a:lnSpc>
              </a:pPr>
              <a:r>
                <a:rPr lang="en-US" altLang="ko-KR" sz="1300" spc="-70" dirty="0">
                  <a:solidFill>
                    <a:schemeClr val="tx1"/>
                  </a:solidFill>
                  <a:latin typeface="+mn-ea"/>
                </a:rPr>
                <a:t>• </a:t>
              </a:r>
              <a:r>
                <a:rPr lang="ko-KR" altLang="en-US" sz="1400" dirty="0" smtClean="0">
                  <a:solidFill>
                    <a:schemeClr val="tx1"/>
                  </a:solidFill>
                </a:rPr>
                <a:t>수취한 옵션 프리미엄으로 추가수익</a:t>
              </a:r>
              <a:endParaRPr lang="en-US" altLang="ko-KR" sz="14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 smtClean="0">
                  <a:solidFill>
                    <a:schemeClr val="tx1"/>
                  </a:solidFill>
                </a:rPr>
                <a:t>&amp; </a:t>
              </a:r>
              <a:r>
                <a:rPr lang="ko-KR" altLang="en-US" sz="1400" dirty="0">
                  <a:solidFill>
                    <a:schemeClr val="tx1"/>
                  </a:solidFill>
                </a:rPr>
                <a:t>주가 상승의</a:t>
              </a:r>
              <a:r>
                <a:rPr lang="en-US" altLang="ko-KR" sz="1400" dirty="0">
                  <a:solidFill>
                    <a:schemeClr val="tx1"/>
                  </a:solidFill>
                </a:rPr>
                <a:t> </a:t>
              </a:r>
              <a:r>
                <a:rPr lang="ko-KR" altLang="en-US" sz="1400" dirty="0">
                  <a:solidFill>
                    <a:schemeClr val="tx1"/>
                  </a:solidFill>
                </a:rPr>
                <a:t>최대수익</a:t>
              </a:r>
              <a:r>
                <a:rPr lang="en-US" altLang="ko-KR" sz="1400" dirty="0">
                  <a:solidFill>
                    <a:schemeClr val="tx1"/>
                  </a:solidFill>
                </a:rPr>
                <a:t>(</a:t>
              </a:r>
              <a:r>
                <a:rPr lang="ko-KR" altLang="en-US" sz="1400" dirty="0">
                  <a:solidFill>
                    <a:schemeClr val="tx1"/>
                  </a:solidFill>
                </a:rPr>
                <a:t>프리미엄</a:t>
              </a:r>
              <a:r>
                <a:rPr lang="en-US" altLang="ko-KR" sz="1400" dirty="0">
                  <a:solidFill>
                    <a:schemeClr val="tx1"/>
                  </a:solidFill>
                </a:rPr>
                <a:t>+K)</a:t>
              </a:r>
              <a:r>
                <a:rPr lang="ko-KR" altLang="en-US" sz="1400" dirty="0">
                  <a:solidFill>
                    <a:schemeClr val="tx1"/>
                  </a:solidFill>
                </a:rPr>
                <a:t>을 제한</a:t>
              </a:r>
              <a:endParaRPr lang="en-US" altLang="ko-KR" sz="1400" dirty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300" spc="-70" dirty="0" smtClean="0">
                  <a:solidFill>
                    <a:srgbClr val="FF0000"/>
                  </a:solidFill>
                  <a:latin typeface="+mn-ea"/>
                </a:rPr>
                <a:t>• </a:t>
              </a:r>
              <a:r>
                <a:rPr lang="ko-KR" altLang="en-US" sz="1400" dirty="0">
                  <a:solidFill>
                    <a:srgbClr val="FF0000"/>
                  </a:solidFill>
                </a:rPr>
                <a:t>옵션 매도손실은 보유 주식으로 커버 </a:t>
              </a:r>
              <a:endParaRPr lang="en-US" altLang="ko-KR" sz="1300" spc="-70" dirty="0">
                <a:solidFill>
                  <a:srgbClr val="FF0000"/>
                </a:solidFill>
                <a:latin typeface="+mn-ea"/>
              </a:endParaRPr>
            </a:p>
          </p:txBody>
        </p:sp>
      </p:grpSp>
      <p:grpSp>
        <p:nvGrpSpPr>
          <p:cNvPr id="126" name="그룹 125"/>
          <p:cNvGrpSpPr/>
          <p:nvPr/>
        </p:nvGrpSpPr>
        <p:grpSpPr>
          <a:xfrm>
            <a:off x="3969834" y="1129488"/>
            <a:ext cx="5174166" cy="1633498"/>
            <a:chOff x="1321738" y="2623236"/>
            <a:chExt cx="5338835" cy="1822371"/>
          </a:xfrm>
        </p:grpSpPr>
        <p:grpSp>
          <p:nvGrpSpPr>
            <p:cNvPr id="31" name="그룹 30"/>
            <p:cNvGrpSpPr/>
            <p:nvPr/>
          </p:nvGrpSpPr>
          <p:grpSpPr>
            <a:xfrm>
              <a:off x="1321738" y="2642839"/>
              <a:ext cx="1527790" cy="1788919"/>
              <a:chOff x="3954858" y="1076429"/>
              <a:chExt cx="1527790" cy="1843409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4153713" y="2642839"/>
                <a:ext cx="90324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200" dirty="0" smtClean="0"/>
                  <a:t>주식 보유</a:t>
                </a:r>
                <a:endParaRPr lang="ko-KR" altLang="en-US" sz="1200" dirty="0"/>
              </a:p>
            </p:txBody>
          </p:sp>
          <p:cxnSp>
            <p:nvCxnSpPr>
              <p:cNvPr id="14" name="직선 화살표 연결선 13"/>
              <p:cNvCxnSpPr/>
              <p:nvPr/>
            </p:nvCxnSpPr>
            <p:spPr>
              <a:xfrm flipV="1">
                <a:off x="3954858" y="1951462"/>
                <a:ext cx="1124406" cy="614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직선 화살표 연결선 18"/>
              <p:cNvCxnSpPr/>
              <p:nvPr/>
            </p:nvCxnSpPr>
            <p:spPr>
              <a:xfrm flipV="1">
                <a:off x="3965487" y="1076429"/>
                <a:ext cx="10595" cy="1593398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xtBox 23"/>
              <p:cNvSpPr txBox="1"/>
              <p:nvPr/>
            </p:nvSpPr>
            <p:spPr>
              <a:xfrm>
                <a:off x="4379466" y="1993651"/>
                <a:ext cx="45174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000" dirty="0" smtClean="0"/>
                  <a:t>100</a:t>
                </a:r>
                <a:endParaRPr lang="ko-KR" altLang="en-US" sz="1000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5030907" y="1874256"/>
                <a:ext cx="451741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000" dirty="0" smtClean="0"/>
                  <a:t>주가</a:t>
                </a:r>
                <a:endParaRPr lang="ko-KR" altLang="en-US" sz="1000" dirty="0"/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4549581" y="1894405"/>
                <a:ext cx="1" cy="9924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직선 연결선 29"/>
              <p:cNvCxnSpPr/>
              <p:nvPr/>
            </p:nvCxnSpPr>
            <p:spPr>
              <a:xfrm flipH="1">
                <a:off x="3988311" y="1334401"/>
                <a:ext cx="1124406" cy="1230379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그룹 56"/>
            <p:cNvGrpSpPr/>
            <p:nvPr/>
          </p:nvGrpSpPr>
          <p:grpSpPr>
            <a:xfrm>
              <a:off x="3149908" y="2623236"/>
              <a:ext cx="1527790" cy="1822371"/>
              <a:chOff x="3016096" y="2589783"/>
              <a:chExt cx="1527790" cy="1822371"/>
            </a:xfrm>
          </p:grpSpPr>
          <p:grpSp>
            <p:nvGrpSpPr>
              <p:cNvPr id="48" name="그룹 47"/>
              <p:cNvGrpSpPr/>
              <p:nvPr/>
            </p:nvGrpSpPr>
            <p:grpSpPr>
              <a:xfrm>
                <a:off x="3016096" y="2589783"/>
                <a:ext cx="1527790" cy="1822371"/>
                <a:chOff x="5726985" y="1124455"/>
                <a:chExt cx="1527790" cy="1822371"/>
              </a:xfrm>
            </p:grpSpPr>
            <p:sp>
              <p:nvSpPr>
                <p:cNvPr id="17" name="TextBox 16"/>
                <p:cNvSpPr txBox="1"/>
                <p:nvPr/>
              </p:nvSpPr>
              <p:spPr>
                <a:xfrm>
                  <a:off x="5856132" y="2669827"/>
                  <a:ext cx="1269497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1200" dirty="0" err="1" smtClean="0"/>
                    <a:t>콜옵션</a:t>
                  </a:r>
                  <a:r>
                    <a:rPr lang="en-US" altLang="ko-KR" sz="1200" dirty="0" smtClean="0"/>
                    <a:t>(K)</a:t>
                  </a:r>
                  <a:r>
                    <a:rPr lang="ko-KR" altLang="en-US" sz="1200" dirty="0" smtClean="0"/>
                    <a:t> 매도</a:t>
                  </a:r>
                  <a:endParaRPr lang="ko-KR" altLang="en-US" sz="1200" dirty="0"/>
                </a:p>
              </p:txBody>
            </p:sp>
            <p:grpSp>
              <p:nvGrpSpPr>
                <p:cNvPr id="32" name="그룹 31"/>
                <p:cNvGrpSpPr/>
                <p:nvPr/>
              </p:nvGrpSpPr>
              <p:grpSpPr>
                <a:xfrm>
                  <a:off x="5726985" y="1124455"/>
                  <a:ext cx="1527790" cy="1546299"/>
                  <a:chOff x="3954858" y="1076429"/>
                  <a:chExt cx="1527790" cy="1593398"/>
                </a:xfrm>
              </p:grpSpPr>
              <p:cxnSp>
                <p:nvCxnSpPr>
                  <p:cNvPr id="34" name="직선 화살표 연결선 33"/>
                  <p:cNvCxnSpPr/>
                  <p:nvPr/>
                </p:nvCxnSpPr>
                <p:spPr>
                  <a:xfrm flipV="1">
                    <a:off x="3954858" y="1951462"/>
                    <a:ext cx="1124406" cy="614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5" name="직선 화살표 연결선 34"/>
                  <p:cNvCxnSpPr/>
                  <p:nvPr/>
                </p:nvCxnSpPr>
                <p:spPr>
                  <a:xfrm flipV="1">
                    <a:off x="3965487" y="1076429"/>
                    <a:ext cx="10595" cy="1593398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triangl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4234504" y="1993652"/>
                    <a:ext cx="400572" cy="2537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100</a:t>
                    </a:r>
                    <a:endParaRPr lang="ko-KR" altLang="en-US" sz="1000" dirty="0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5030907" y="1874256"/>
                    <a:ext cx="451741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ko-KR" altLang="en-US" sz="1000" dirty="0" smtClean="0"/>
                      <a:t>주가</a:t>
                    </a:r>
                    <a:endParaRPr lang="ko-KR" altLang="en-US" sz="1000" dirty="0"/>
                  </a:p>
                </p:txBody>
              </p:sp>
              <p:cxnSp>
                <p:nvCxnSpPr>
                  <p:cNvPr id="38" name="직선 연결선 37"/>
                  <p:cNvCxnSpPr/>
                  <p:nvPr/>
                </p:nvCxnSpPr>
                <p:spPr>
                  <a:xfrm>
                    <a:off x="4426920" y="1894405"/>
                    <a:ext cx="1" cy="9924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직선 연결선 38"/>
                  <p:cNvCxnSpPr/>
                  <p:nvPr/>
                </p:nvCxnSpPr>
                <p:spPr>
                  <a:xfrm flipH="1" flipV="1">
                    <a:off x="4672242" y="1749349"/>
                    <a:ext cx="497752" cy="703203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3" name="직선 연결선 42"/>
                <p:cNvCxnSpPr/>
                <p:nvPr/>
              </p:nvCxnSpPr>
              <p:spPr>
                <a:xfrm flipH="1">
                  <a:off x="5758838" y="1777484"/>
                  <a:ext cx="696682" cy="2613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6349925" y="1989323"/>
                  <a:ext cx="300398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K</a:t>
                  </a:r>
                  <a:endParaRPr lang="ko-KR" altLang="en-US" sz="1000" dirty="0"/>
                </a:p>
              </p:txBody>
            </p:sp>
          </p:grpSp>
          <p:cxnSp>
            <p:nvCxnSpPr>
              <p:cNvPr id="49" name="직선 연결선 48"/>
              <p:cNvCxnSpPr/>
              <p:nvPr/>
            </p:nvCxnSpPr>
            <p:spPr>
              <a:xfrm>
                <a:off x="3729766" y="3379867"/>
                <a:ext cx="1" cy="96312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3096565" y="2845560"/>
                <a:ext cx="77674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000" dirty="0" smtClean="0"/>
                  <a:t>프리미엄</a:t>
                </a:r>
                <a:endParaRPr lang="ko-KR" altLang="en-US" sz="1000" dirty="0"/>
              </a:p>
            </p:txBody>
          </p:sp>
          <p:cxnSp>
            <p:nvCxnSpPr>
              <p:cNvPr id="55" name="직선 화살표 연결선 54"/>
              <p:cNvCxnSpPr>
                <a:stCxn id="53" idx="2"/>
              </p:cNvCxnSpPr>
              <p:nvPr/>
            </p:nvCxnSpPr>
            <p:spPr>
              <a:xfrm flipH="1">
                <a:off x="3047949" y="3091781"/>
                <a:ext cx="436989" cy="27813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2" name="그룹 81"/>
            <p:cNvGrpSpPr/>
            <p:nvPr/>
          </p:nvGrpSpPr>
          <p:grpSpPr>
            <a:xfrm>
              <a:off x="5132783" y="2631689"/>
              <a:ext cx="1527790" cy="1546299"/>
              <a:chOff x="7606809" y="1137182"/>
              <a:chExt cx="1527790" cy="1546299"/>
            </a:xfrm>
          </p:grpSpPr>
          <p:grpSp>
            <p:nvGrpSpPr>
              <p:cNvPr id="58" name="그룹 57"/>
              <p:cNvGrpSpPr/>
              <p:nvPr/>
            </p:nvGrpSpPr>
            <p:grpSpPr>
              <a:xfrm>
                <a:off x="7606809" y="1137182"/>
                <a:ext cx="1527790" cy="1546299"/>
                <a:chOff x="3016096" y="2589783"/>
                <a:chExt cx="1527790" cy="1546299"/>
              </a:xfrm>
            </p:grpSpPr>
            <p:grpSp>
              <p:nvGrpSpPr>
                <p:cNvPr id="59" name="그룹 58"/>
                <p:cNvGrpSpPr/>
                <p:nvPr/>
              </p:nvGrpSpPr>
              <p:grpSpPr>
                <a:xfrm>
                  <a:off x="3016096" y="2589783"/>
                  <a:ext cx="1527790" cy="1546299"/>
                  <a:chOff x="5726985" y="1124455"/>
                  <a:chExt cx="1527790" cy="1546299"/>
                </a:xfrm>
              </p:grpSpPr>
              <p:grpSp>
                <p:nvGrpSpPr>
                  <p:cNvPr id="64" name="그룹 63"/>
                  <p:cNvGrpSpPr/>
                  <p:nvPr/>
                </p:nvGrpSpPr>
                <p:grpSpPr>
                  <a:xfrm>
                    <a:off x="5726985" y="1124455"/>
                    <a:ext cx="1527790" cy="1546299"/>
                    <a:chOff x="3954858" y="1076429"/>
                    <a:chExt cx="1527790" cy="1593398"/>
                  </a:xfrm>
                </p:grpSpPr>
                <p:cxnSp>
                  <p:nvCxnSpPr>
                    <p:cNvPr id="67" name="직선 화살표 연결선 66"/>
                    <p:cNvCxnSpPr/>
                    <p:nvPr/>
                  </p:nvCxnSpPr>
                  <p:spPr>
                    <a:xfrm flipV="1">
                      <a:off x="3954858" y="1951462"/>
                      <a:ext cx="1124406" cy="614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68" name="직선 화살표 연결선 67"/>
                    <p:cNvCxnSpPr/>
                    <p:nvPr/>
                  </p:nvCxnSpPr>
                  <p:spPr>
                    <a:xfrm flipV="1">
                      <a:off x="3965487" y="1076429"/>
                      <a:ext cx="10595" cy="159339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69" name="TextBox 68"/>
                    <p:cNvSpPr txBox="1"/>
                    <p:nvPr/>
                  </p:nvSpPr>
                  <p:spPr>
                    <a:xfrm>
                      <a:off x="4234504" y="1993652"/>
                      <a:ext cx="400572" cy="2537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sz="1000" dirty="0" smtClean="0"/>
                        <a:t>100</a:t>
                      </a:r>
                      <a:endParaRPr lang="ko-KR" altLang="en-US" sz="1000" dirty="0"/>
                    </a:p>
                  </p:txBody>
                </p:sp>
                <p:sp>
                  <p:nvSpPr>
                    <p:cNvPr id="70" name="TextBox 69"/>
                    <p:cNvSpPr txBox="1"/>
                    <p:nvPr/>
                  </p:nvSpPr>
                  <p:spPr>
                    <a:xfrm>
                      <a:off x="5030907" y="1874256"/>
                      <a:ext cx="451741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ko-KR" altLang="en-US" sz="1000" dirty="0" smtClean="0"/>
                        <a:t>주가</a:t>
                      </a:r>
                      <a:endParaRPr lang="ko-KR" altLang="en-US" sz="1000" dirty="0"/>
                    </a:p>
                  </p:txBody>
                </p:sp>
                <p:cxnSp>
                  <p:nvCxnSpPr>
                    <p:cNvPr id="71" name="직선 연결선 70"/>
                    <p:cNvCxnSpPr/>
                    <p:nvPr/>
                  </p:nvCxnSpPr>
                  <p:spPr>
                    <a:xfrm>
                      <a:off x="4426920" y="1894405"/>
                      <a:ext cx="1" cy="9924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2" name="직선 연결선 71"/>
                    <p:cNvCxnSpPr/>
                    <p:nvPr/>
                  </p:nvCxnSpPr>
                  <p:spPr>
                    <a:xfrm flipV="1">
                      <a:off x="3991384" y="1488975"/>
                      <a:ext cx="677144" cy="797227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65" name="직선 연결선 64"/>
                  <p:cNvCxnSpPr/>
                  <p:nvPr/>
                </p:nvCxnSpPr>
                <p:spPr>
                  <a:xfrm flipH="1">
                    <a:off x="6440655" y="1524807"/>
                    <a:ext cx="696682" cy="2613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6349925" y="1989323"/>
                    <a:ext cx="30039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K</a:t>
                    </a:r>
                    <a:endParaRPr lang="ko-KR" altLang="en-US" sz="1000" dirty="0"/>
                  </a:p>
                </p:txBody>
              </p:sp>
            </p:grpSp>
            <p:cxnSp>
              <p:nvCxnSpPr>
                <p:cNvPr id="60" name="직선 연결선 59"/>
                <p:cNvCxnSpPr/>
                <p:nvPr/>
              </p:nvCxnSpPr>
              <p:spPr>
                <a:xfrm>
                  <a:off x="3729766" y="3379867"/>
                  <a:ext cx="1" cy="9631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TextBox 60"/>
                <p:cNvSpPr txBox="1"/>
                <p:nvPr/>
              </p:nvSpPr>
              <p:spPr>
                <a:xfrm>
                  <a:off x="3026724" y="2700112"/>
                  <a:ext cx="912709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1000" dirty="0" smtClean="0"/>
                    <a:t>프리미엄</a:t>
                  </a:r>
                  <a:r>
                    <a:rPr lang="en-US" altLang="ko-KR" sz="1000" dirty="0" smtClean="0"/>
                    <a:t>+K</a:t>
                  </a:r>
                  <a:endParaRPr lang="ko-KR" altLang="en-US" sz="1000" dirty="0"/>
                </a:p>
              </p:txBody>
            </p:sp>
            <p:cxnSp>
              <p:nvCxnSpPr>
                <p:cNvPr id="62" name="직선 화살표 연결선 61"/>
                <p:cNvCxnSpPr>
                  <a:stCxn id="61" idx="2"/>
                </p:cNvCxnSpPr>
                <p:nvPr/>
              </p:nvCxnSpPr>
              <p:spPr>
                <a:xfrm>
                  <a:off x="3483079" y="2946333"/>
                  <a:ext cx="206347" cy="301614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8" name="직선 연결선 77"/>
              <p:cNvCxnSpPr/>
              <p:nvPr/>
            </p:nvCxnSpPr>
            <p:spPr>
              <a:xfrm>
                <a:off x="8320479" y="1537534"/>
                <a:ext cx="0" cy="44881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TextBox 82"/>
            <p:cNvSpPr txBox="1"/>
            <p:nvPr/>
          </p:nvSpPr>
          <p:spPr>
            <a:xfrm>
              <a:off x="2711857" y="3166413"/>
              <a:ext cx="2937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dirty="0" smtClean="0"/>
                <a:t>+</a:t>
              </a:r>
              <a:endParaRPr lang="ko-KR" altLang="en-US" sz="2800" b="1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702953" y="3175026"/>
              <a:ext cx="29373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dirty="0" smtClean="0"/>
                <a:t>=</a:t>
              </a:r>
              <a:endParaRPr lang="ko-KR" altLang="en-US" sz="2800" b="1" dirty="0"/>
            </a:p>
          </p:txBody>
        </p:sp>
      </p:grpSp>
      <p:grpSp>
        <p:nvGrpSpPr>
          <p:cNvPr id="194" name="그룹 193"/>
          <p:cNvGrpSpPr/>
          <p:nvPr/>
        </p:nvGrpSpPr>
        <p:grpSpPr>
          <a:xfrm>
            <a:off x="4002255" y="4893981"/>
            <a:ext cx="4833671" cy="1719793"/>
            <a:chOff x="3940151" y="4449490"/>
            <a:chExt cx="4833671" cy="1822371"/>
          </a:xfrm>
        </p:grpSpPr>
        <p:sp>
          <p:nvSpPr>
            <p:cNvPr id="134" name="TextBox 133"/>
            <p:cNvSpPr txBox="1"/>
            <p:nvPr/>
          </p:nvSpPr>
          <p:spPr>
            <a:xfrm>
              <a:off x="6902469" y="4999368"/>
              <a:ext cx="2846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dirty="0" smtClean="0"/>
                <a:t>=</a:t>
              </a:r>
              <a:endParaRPr lang="ko-KR" altLang="en-US" sz="2800" b="1" dirty="0"/>
            </a:p>
          </p:txBody>
        </p:sp>
        <p:grpSp>
          <p:nvGrpSpPr>
            <p:cNvPr id="193" name="그룹 192"/>
            <p:cNvGrpSpPr/>
            <p:nvPr/>
          </p:nvGrpSpPr>
          <p:grpSpPr>
            <a:xfrm>
              <a:off x="7244951" y="4449490"/>
              <a:ext cx="1528871" cy="1659921"/>
              <a:chOff x="7244951" y="4449490"/>
              <a:chExt cx="1528871" cy="1659921"/>
            </a:xfrm>
          </p:grpSpPr>
          <p:grpSp>
            <p:nvGrpSpPr>
              <p:cNvPr id="130" name="그룹 129"/>
              <p:cNvGrpSpPr/>
              <p:nvPr/>
            </p:nvGrpSpPr>
            <p:grpSpPr>
              <a:xfrm>
                <a:off x="7293155" y="4449490"/>
                <a:ext cx="1480667" cy="1659921"/>
                <a:chOff x="3954858" y="1076429"/>
                <a:chExt cx="1527790" cy="1710482"/>
              </a:xfrm>
            </p:grpSpPr>
            <p:sp>
              <p:nvSpPr>
                <p:cNvPr id="164" name="TextBox 163"/>
                <p:cNvSpPr txBox="1"/>
                <p:nvPr/>
              </p:nvSpPr>
              <p:spPr>
                <a:xfrm>
                  <a:off x="4086140" y="2509912"/>
                  <a:ext cx="90324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1200" dirty="0" smtClean="0"/>
                    <a:t>주식 보유</a:t>
                  </a:r>
                  <a:endParaRPr lang="ko-KR" altLang="en-US" sz="1200" dirty="0"/>
                </a:p>
              </p:txBody>
            </p:sp>
            <p:cxnSp>
              <p:nvCxnSpPr>
                <p:cNvPr id="165" name="직선 화살표 연결선 164"/>
                <p:cNvCxnSpPr/>
                <p:nvPr/>
              </p:nvCxnSpPr>
              <p:spPr>
                <a:xfrm flipV="1">
                  <a:off x="3954858" y="1951462"/>
                  <a:ext cx="1124406" cy="614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직선 화살표 연결선 165"/>
                <p:cNvCxnSpPr/>
                <p:nvPr/>
              </p:nvCxnSpPr>
              <p:spPr>
                <a:xfrm flipV="1">
                  <a:off x="3965487" y="1076429"/>
                  <a:ext cx="10595" cy="159339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67" name="TextBox 166"/>
                <p:cNvSpPr txBox="1"/>
                <p:nvPr/>
              </p:nvSpPr>
              <p:spPr>
                <a:xfrm>
                  <a:off x="4379466" y="1993651"/>
                  <a:ext cx="451741" cy="2688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K</a:t>
                  </a:r>
                  <a:endParaRPr lang="ko-KR" altLang="en-US" sz="1000" dirty="0"/>
                </a:p>
              </p:txBody>
            </p:sp>
            <p:sp>
              <p:nvSpPr>
                <p:cNvPr id="168" name="TextBox 167"/>
                <p:cNvSpPr txBox="1"/>
                <p:nvPr/>
              </p:nvSpPr>
              <p:spPr>
                <a:xfrm>
                  <a:off x="5030907" y="1874256"/>
                  <a:ext cx="45174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1000" dirty="0" smtClean="0"/>
                    <a:t>주가</a:t>
                  </a:r>
                  <a:endParaRPr lang="ko-KR" altLang="en-US" sz="1000" dirty="0"/>
                </a:p>
              </p:txBody>
            </p:sp>
            <p:cxnSp>
              <p:nvCxnSpPr>
                <p:cNvPr id="169" name="직선 연결선 168"/>
                <p:cNvCxnSpPr/>
                <p:nvPr/>
              </p:nvCxnSpPr>
              <p:spPr>
                <a:xfrm>
                  <a:off x="4549581" y="1894405"/>
                  <a:ext cx="1" cy="9924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0" name="직선 연결선 169"/>
                <p:cNvCxnSpPr/>
                <p:nvPr/>
              </p:nvCxnSpPr>
              <p:spPr>
                <a:xfrm flipH="1">
                  <a:off x="3988311" y="1139060"/>
                  <a:ext cx="1124406" cy="1230379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1" name="직선 연결선 170"/>
              <p:cNvCxnSpPr/>
              <p:nvPr/>
            </p:nvCxnSpPr>
            <p:spPr>
              <a:xfrm>
                <a:off x="7869534" y="5106965"/>
                <a:ext cx="0" cy="22440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4" name="TextBox 173"/>
              <p:cNvSpPr txBox="1"/>
              <p:nvPr/>
            </p:nvSpPr>
            <p:spPr>
              <a:xfrm>
                <a:off x="7244951" y="4671344"/>
                <a:ext cx="783927" cy="2439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000" dirty="0" smtClean="0"/>
                  <a:t>프리미엄</a:t>
                </a:r>
                <a:endParaRPr lang="ko-KR" altLang="en-US" sz="1000" dirty="0"/>
              </a:p>
            </p:txBody>
          </p:sp>
          <p:cxnSp>
            <p:nvCxnSpPr>
              <p:cNvPr id="175" name="직선 화살표 연결선 174"/>
              <p:cNvCxnSpPr>
                <a:stCxn id="174" idx="2"/>
              </p:cNvCxnSpPr>
              <p:nvPr/>
            </p:nvCxnSpPr>
            <p:spPr>
              <a:xfrm flipH="1">
                <a:off x="7291605" y="4915274"/>
                <a:ext cx="345310" cy="29589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sys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직선 연결선 175"/>
              <p:cNvCxnSpPr/>
              <p:nvPr/>
            </p:nvCxnSpPr>
            <p:spPr>
              <a:xfrm flipH="1" flipV="1">
                <a:off x="7325576" y="5106965"/>
                <a:ext cx="543959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0" name="그룹 189"/>
            <p:cNvGrpSpPr/>
            <p:nvPr/>
          </p:nvGrpSpPr>
          <p:grpSpPr>
            <a:xfrm>
              <a:off x="3940151" y="4449490"/>
              <a:ext cx="1480667" cy="1822371"/>
              <a:chOff x="3836407" y="4510270"/>
              <a:chExt cx="1480667" cy="1822371"/>
            </a:xfrm>
          </p:grpSpPr>
          <p:grpSp>
            <p:nvGrpSpPr>
              <p:cNvPr id="131" name="그룹 130"/>
              <p:cNvGrpSpPr/>
              <p:nvPr/>
            </p:nvGrpSpPr>
            <p:grpSpPr>
              <a:xfrm>
                <a:off x="3836407" y="4510270"/>
                <a:ext cx="1480667" cy="1822371"/>
                <a:chOff x="3016096" y="2589783"/>
                <a:chExt cx="1527790" cy="1822371"/>
              </a:xfrm>
            </p:grpSpPr>
            <p:grpSp>
              <p:nvGrpSpPr>
                <p:cNvPr id="150" name="그룹 149"/>
                <p:cNvGrpSpPr/>
                <p:nvPr/>
              </p:nvGrpSpPr>
              <p:grpSpPr>
                <a:xfrm>
                  <a:off x="3016096" y="2589783"/>
                  <a:ext cx="1527790" cy="1822371"/>
                  <a:chOff x="5726985" y="1124455"/>
                  <a:chExt cx="1527790" cy="1822371"/>
                </a:xfrm>
              </p:grpSpPr>
              <p:sp>
                <p:nvSpPr>
                  <p:cNvPr id="154" name="TextBox 153"/>
                  <p:cNvSpPr txBox="1"/>
                  <p:nvPr/>
                </p:nvSpPr>
                <p:spPr>
                  <a:xfrm>
                    <a:off x="5856132" y="2669827"/>
                    <a:ext cx="1269497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ko-KR" altLang="en-US" sz="1200" dirty="0" err="1" smtClean="0"/>
                      <a:t>풋옵션</a:t>
                    </a:r>
                    <a:r>
                      <a:rPr lang="en-US" altLang="ko-KR" sz="1200" dirty="0" smtClean="0"/>
                      <a:t>(K)</a:t>
                    </a:r>
                    <a:r>
                      <a:rPr lang="ko-KR" altLang="en-US" sz="1200" dirty="0" smtClean="0"/>
                      <a:t> 매도</a:t>
                    </a:r>
                    <a:endParaRPr lang="ko-KR" altLang="en-US" sz="1200" dirty="0"/>
                  </a:p>
                </p:txBody>
              </p:sp>
              <p:grpSp>
                <p:nvGrpSpPr>
                  <p:cNvPr id="155" name="그룹 154"/>
                  <p:cNvGrpSpPr/>
                  <p:nvPr/>
                </p:nvGrpSpPr>
                <p:grpSpPr>
                  <a:xfrm>
                    <a:off x="5726985" y="1124455"/>
                    <a:ext cx="1527790" cy="1546299"/>
                    <a:chOff x="3954858" y="1076429"/>
                    <a:chExt cx="1527790" cy="1593398"/>
                  </a:xfrm>
                </p:grpSpPr>
                <p:cxnSp>
                  <p:nvCxnSpPr>
                    <p:cNvPr id="158" name="직선 화살표 연결선 157"/>
                    <p:cNvCxnSpPr/>
                    <p:nvPr/>
                  </p:nvCxnSpPr>
                  <p:spPr>
                    <a:xfrm flipV="1">
                      <a:off x="3954858" y="1951462"/>
                      <a:ext cx="1124406" cy="614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9" name="직선 화살표 연결선 158"/>
                    <p:cNvCxnSpPr/>
                    <p:nvPr/>
                  </p:nvCxnSpPr>
                  <p:spPr>
                    <a:xfrm flipV="1">
                      <a:off x="3965487" y="1076429"/>
                      <a:ext cx="10595" cy="159339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60" name="TextBox 159"/>
                    <p:cNvSpPr txBox="1"/>
                    <p:nvPr/>
                  </p:nvSpPr>
                  <p:spPr>
                    <a:xfrm>
                      <a:off x="4533334" y="1983680"/>
                      <a:ext cx="400572" cy="2537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sz="1000" dirty="0" smtClean="0"/>
                        <a:t>100</a:t>
                      </a:r>
                      <a:endParaRPr lang="ko-KR" altLang="en-US" sz="1000" dirty="0"/>
                    </a:p>
                  </p:txBody>
                </p:sp>
                <p:sp>
                  <p:nvSpPr>
                    <p:cNvPr id="161" name="TextBox 160"/>
                    <p:cNvSpPr txBox="1"/>
                    <p:nvPr/>
                  </p:nvSpPr>
                  <p:spPr>
                    <a:xfrm>
                      <a:off x="5030907" y="1874256"/>
                      <a:ext cx="451741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ko-KR" altLang="en-US" sz="1000" dirty="0" smtClean="0"/>
                        <a:t>주가</a:t>
                      </a:r>
                      <a:endParaRPr lang="ko-KR" altLang="en-US" sz="1000" dirty="0"/>
                    </a:p>
                  </p:txBody>
                </p:sp>
                <p:cxnSp>
                  <p:nvCxnSpPr>
                    <p:cNvPr id="162" name="직선 연결선 161"/>
                    <p:cNvCxnSpPr/>
                    <p:nvPr/>
                  </p:nvCxnSpPr>
                  <p:spPr>
                    <a:xfrm>
                      <a:off x="4507461" y="1894405"/>
                      <a:ext cx="1" cy="9924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직선 연결선 162"/>
                    <p:cNvCxnSpPr/>
                    <p:nvPr/>
                  </p:nvCxnSpPr>
                  <p:spPr>
                    <a:xfrm flipV="1">
                      <a:off x="3981380" y="1765908"/>
                      <a:ext cx="536711" cy="539159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56" name="직선 연결선 155"/>
                  <p:cNvCxnSpPr/>
                  <p:nvPr/>
                </p:nvCxnSpPr>
                <p:spPr>
                  <a:xfrm flipH="1">
                    <a:off x="6275492" y="1778450"/>
                    <a:ext cx="696682" cy="2613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7" name="TextBox 156"/>
                  <p:cNvSpPr txBox="1"/>
                  <p:nvPr/>
                </p:nvSpPr>
                <p:spPr>
                  <a:xfrm>
                    <a:off x="6150559" y="2008810"/>
                    <a:ext cx="300398" cy="24622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K</a:t>
                    </a:r>
                    <a:endParaRPr lang="ko-KR" altLang="en-US" sz="1000" dirty="0"/>
                  </a:p>
                </p:txBody>
              </p:sp>
            </p:grpSp>
            <p:cxnSp>
              <p:nvCxnSpPr>
                <p:cNvPr id="151" name="직선 연결선 150"/>
                <p:cNvCxnSpPr/>
                <p:nvPr/>
              </p:nvCxnSpPr>
              <p:spPr>
                <a:xfrm>
                  <a:off x="3787296" y="3379867"/>
                  <a:ext cx="1" cy="9631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TextBox 151"/>
                <p:cNvSpPr txBox="1"/>
                <p:nvPr/>
              </p:nvSpPr>
              <p:spPr>
                <a:xfrm>
                  <a:off x="3096565" y="2845560"/>
                  <a:ext cx="776746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1000" dirty="0" smtClean="0"/>
                    <a:t>프리미엄</a:t>
                  </a:r>
                  <a:endParaRPr lang="ko-KR" altLang="en-US" sz="1000" dirty="0"/>
                </a:p>
              </p:txBody>
            </p:sp>
            <p:cxnSp>
              <p:nvCxnSpPr>
                <p:cNvPr id="153" name="직선 화살표 연결선 152"/>
                <p:cNvCxnSpPr>
                  <a:stCxn id="152" idx="2"/>
                </p:cNvCxnSpPr>
                <p:nvPr/>
              </p:nvCxnSpPr>
              <p:spPr>
                <a:xfrm flipH="1">
                  <a:off x="3047949" y="3091781"/>
                  <a:ext cx="436989" cy="27813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sysDash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9" name="직선 연결선 188"/>
              <p:cNvCxnSpPr/>
              <p:nvPr/>
            </p:nvCxnSpPr>
            <p:spPr>
              <a:xfrm flipH="1" flipV="1">
                <a:off x="3863129" y="5158019"/>
                <a:ext cx="543959" cy="1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1" name="TextBox 190"/>
            <p:cNvSpPr txBox="1"/>
            <p:nvPr/>
          </p:nvSpPr>
          <p:spPr>
            <a:xfrm>
              <a:off x="5654058" y="4915274"/>
              <a:ext cx="1088117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300" spc="-100" dirty="0" smtClean="0"/>
                <a:t>K</a:t>
              </a:r>
              <a:r>
                <a:rPr lang="ko-KR" altLang="en-US" sz="1300" spc="-100" dirty="0" smtClean="0"/>
                <a:t>를 지급하고</a:t>
              </a:r>
              <a:endParaRPr lang="en-US" altLang="ko-KR" sz="1300" spc="-100" dirty="0" smtClean="0"/>
            </a:p>
            <a:p>
              <a:pPr algn="ctr"/>
              <a:r>
                <a:rPr lang="ko-KR" altLang="en-US" sz="1300" spc="-100" dirty="0" smtClean="0"/>
                <a:t>주식 매수</a:t>
              </a:r>
              <a:endParaRPr lang="ko-KR" altLang="en-US" sz="1300" spc="-100" dirty="0"/>
            </a:p>
          </p:txBody>
        </p:sp>
        <p:sp>
          <p:nvSpPr>
            <p:cNvPr id="192" name="TextBox 191"/>
            <p:cNvSpPr txBox="1"/>
            <p:nvPr/>
          </p:nvSpPr>
          <p:spPr>
            <a:xfrm>
              <a:off x="5260058" y="4896409"/>
              <a:ext cx="28467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dirty="0" smtClean="0"/>
                <a:t>+</a:t>
              </a:r>
              <a:endParaRPr lang="ko-KR" altLang="en-US" sz="2800" b="1" dirty="0"/>
            </a:p>
          </p:txBody>
        </p:sp>
      </p:grpSp>
      <p:grpSp>
        <p:nvGrpSpPr>
          <p:cNvPr id="237" name="그룹 236"/>
          <p:cNvGrpSpPr/>
          <p:nvPr/>
        </p:nvGrpSpPr>
        <p:grpSpPr>
          <a:xfrm>
            <a:off x="144553" y="3007951"/>
            <a:ext cx="3634890" cy="1497628"/>
            <a:chOff x="217649" y="1182722"/>
            <a:chExt cx="3705396" cy="1325531"/>
          </a:xfrm>
        </p:grpSpPr>
        <p:sp>
          <p:nvSpPr>
            <p:cNvPr id="238" name="직사각형 237">
              <a:extLst>
                <a:ext uri="{FF2B5EF4-FFF2-40B4-BE49-F238E27FC236}">
                  <a16:creationId xmlns="" xmlns:a16="http://schemas.microsoft.com/office/drawing/2014/main" id="{3061E1CA-7D3C-4DA4-AD7A-82417E75D1E3}"/>
                </a:ext>
              </a:extLst>
            </p:cNvPr>
            <p:cNvSpPr/>
            <p:nvPr/>
          </p:nvSpPr>
          <p:spPr>
            <a:xfrm>
              <a:off x="217649" y="1182722"/>
              <a:ext cx="3705396" cy="303358"/>
            </a:xfrm>
            <a:prstGeom prst="rect">
              <a:avLst/>
            </a:prstGeom>
            <a:solidFill>
              <a:srgbClr val="88B6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1600" b="1" dirty="0" smtClean="0">
                  <a:latin typeface="+mn-ea"/>
                </a:rPr>
                <a:t>&lt;Collar&gt;</a:t>
              </a:r>
              <a:endParaRPr lang="en-US" altLang="ko-KR" sz="1600" b="1" dirty="0">
                <a:latin typeface="+mn-ea"/>
              </a:endParaRPr>
            </a:p>
          </p:txBody>
        </p:sp>
        <p:sp>
          <p:nvSpPr>
            <p:cNvPr id="239" name="직사각형 238">
              <a:extLst>
                <a:ext uri="{FF2B5EF4-FFF2-40B4-BE49-F238E27FC236}">
                  <a16:creationId xmlns="" xmlns:a16="http://schemas.microsoft.com/office/drawing/2014/main" id="{F4971481-25B5-4954-B67C-81FCFCEE322A}"/>
                </a:ext>
              </a:extLst>
            </p:cNvPr>
            <p:cNvSpPr/>
            <p:nvPr/>
          </p:nvSpPr>
          <p:spPr>
            <a:xfrm>
              <a:off x="217649" y="1460811"/>
              <a:ext cx="3705396" cy="104744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44000" rtlCol="0" anchor="t" anchorCtr="0"/>
            <a:lstStyle/>
            <a:p>
              <a:pPr>
                <a:lnSpc>
                  <a:spcPct val="150000"/>
                </a:lnSpc>
              </a:pPr>
              <a:r>
                <a:rPr lang="en-US" altLang="ko-KR" sz="1300" spc="-70" dirty="0">
                  <a:solidFill>
                    <a:schemeClr val="tx1"/>
                  </a:solidFill>
                  <a:latin typeface="+mn-ea"/>
                </a:rPr>
                <a:t>• </a:t>
              </a:r>
              <a:r>
                <a:rPr lang="ko-KR" altLang="en-US" sz="1400" dirty="0" smtClean="0">
                  <a:solidFill>
                    <a:schemeClr val="tx1"/>
                  </a:solidFill>
                </a:rPr>
                <a:t>수취한 </a:t>
              </a:r>
              <a:r>
                <a:rPr lang="ko-KR" altLang="en-US" sz="1400" dirty="0" err="1" smtClean="0">
                  <a:solidFill>
                    <a:schemeClr val="tx1"/>
                  </a:solidFill>
                </a:rPr>
                <a:t>콜옵션</a:t>
              </a:r>
              <a:r>
                <a:rPr lang="ko-KR" altLang="en-US" sz="1400" dirty="0" smtClean="0">
                  <a:solidFill>
                    <a:schemeClr val="tx1"/>
                  </a:solidFill>
                </a:rPr>
                <a:t> 프리미엄으로 </a:t>
              </a:r>
              <a:r>
                <a:rPr lang="ko-KR" altLang="en-US" sz="1400" dirty="0" err="1" smtClean="0">
                  <a:solidFill>
                    <a:schemeClr val="tx1"/>
                  </a:solidFill>
                </a:rPr>
                <a:t>풋옵션</a:t>
              </a:r>
              <a:r>
                <a:rPr lang="ko-KR" altLang="en-US" sz="1400" dirty="0" smtClean="0">
                  <a:solidFill>
                    <a:schemeClr val="tx1"/>
                  </a:solidFill>
                </a:rPr>
                <a:t> 매수</a:t>
              </a:r>
              <a:r>
                <a:rPr lang="en-US" altLang="ko-KR" sz="1400" dirty="0" smtClean="0">
                  <a:solidFill>
                    <a:schemeClr val="tx1"/>
                  </a:solidFill>
                </a:rPr>
                <a:t>,</a:t>
              </a:r>
              <a:endParaRPr lang="en-US" altLang="ko-KR" sz="1300" spc="-7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300" spc="-70" dirty="0" smtClean="0">
                  <a:solidFill>
                    <a:schemeClr val="tx1"/>
                  </a:solidFill>
                  <a:latin typeface="+mn-ea"/>
                </a:rPr>
                <a:t>• </a:t>
              </a:r>
              <a:r>
                <a:rPr lang="ko-KR" altLang="en-US" sz="1400" dirty="0" smtClean="0">
                  <a:solidFill>
                    <a:schemeClr val="tx1"/>
                  </a:solidFill>
                </a:rPr>
                <a:t>주식의 손익을 일정 구간 내에서 관리</a:t>
              </a:r>
              <a:endParaRPr lang="en-US" altLang="ko-KR" sz="1400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300" spc="-70" dirty="0">
                  <a:solidFill>
                    <a:srgbClr val="FF0000"/>
                  </a:solidFill>
                  <a:latin typeface="+mn-ea"/>
                </a:rPr>
                <a:t>• </a:t>
              </a:r>
              <a:r>
                <a:rPr lang="ko-KR" altLang="en-US" sz="1400" dirty="0">
                  <a:solidFill>
                    <a:srgbClr val="FF0000"/>
                  </a:solidFill>
                </a:rPr>
                <a:t>옵션 매도손실은 보유 주식으로 커버 </a:t>
              </a:r>
              <a:endParaRPr lang="en-US" altLang="ko-KR" sz="1300" spc="-70" dirty="0">
                <a:solidFill>
                  <a:srgbClr val="FF0000"/>
                </a:solidFill>
                <a:latin typeface="+mn-ea"/>
              </a:endParaRPr>
            </a:p>
          </p:txBody>
        </p:sp>
      </p:grpSp>
      <p:grpSp>
        <p:nvGrpSpPr>
          <p:cNvPr id="263" name="그룹 262"/>
          <p:cNvGrpSpPr/>
          <p:nvPr/>
        </p:nvGrpSpPr>
        <p:grpSpPr>
          <a:xfrm>
            <a:off x="3969834" y="2989180"/>
            <a:ext cx="5174166" cy="1823617"/>
            <a:chOff x="3969834" y="2989180"/>
            <a:chExt cx="5174166" cy="1823617"/>
          </a:xfrm>
        </p:grpSpPr>
        <p:grpSp>
          <p:nvGrpSpPr>
            <p:cNvPr id="195" name="그룹 194"/>
            <p:cNvGrpSpPr/>
            <p:nvPr/>
          </p:nvGrpSpPr>
          <p:grpSpPr>
            <a:xfrm>
              <a:off x="3969834" y="2989180"/>
              <a:ext cx="5174166" cy="1823617"/>
              <a:chOff x="1321738" y="2623236"/>
              <a:chExt cx="5338835" cy="1883147"/>
            </a:xfrm>
          </p:grpSpPr>
          <p:grpSp>
            <p:nvGrpSpPr>
              <p:cNvPr id="196" name="그룹 195"/>
              <p:cNvGrpSpPr/>
              <p:nvPr/>
            </p:nvGrpSpPr>
            <p:grpSpPr>
              <a:xfrm>
                <a:off x="1321738" y="2642839"/>
                <a:ext cx="1527790" cy="1788919"/>
                <a:chOff x="3954858" y="1076429"/>
                <a:chExt cx="1527790" cy="1843409"/>
              </a:xfrm>
            </p:grpSpPr>
            <p:sp>
              <p:nvSpPr>
                <p:cNvPr id="230" name="TextBox 229"/>
                <p:cNvSpPr txBox="1"/>
                <p:nvPr/>
              </p:nvSpPr>
              <p:spPr>
                <a:xfrm>
                  <a:off x="4153713" y="2642839"/>
                  <a:ext cx="903249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1200" dirty="0" smtClean="0"/>
                    <a:t>주식 보유</a:t>
                  </a:r>
                  <a:endParaRPr lang="ko-KR" altLang="en-US" sz="1200" dirty="0"/>
                </a:p>
              </p:txBody>
            </p:sp>
            <p:cxnSp>
              <p:nvCxnSpPr>
                <p:cNvPr id="231" name="직선 화살표 연결선 230"/>
                <p:cNvCxnSpPr/>
                <p:nvPr/>
              </p:nvCxnSpPr>
              <p:spPr>
                <a:xfrm flipV="1">
                  <a:off x="3954858" y="1951462"/>
                  <a:ext cx="1124406" cy="614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2" name="직선 화살표 연결선 231"/>
                <p:cNvCxnSpPr/>
                <p:nvPr/>
              </p:nvCxnSpPr>
              <p:spPr>
                <a:xfrm flipV="1">
                  <a:off x="3965487" y="1076429"/>
                  <a:ext cx="10595" cy="1593398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3" name="TextBox 232"/>
                <p:cNvSpPr txBox="1"/>
                <p:nvPr/>
              </p:nvSpPr>
              <p:spPr>
                <a:xfrm>
                  <a:off x="4379466" y="1993651"/>
                  <a:ext cx="45174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sz="1000" dirty="0" smtClean="0"/>
                    <a:t>100</a:t>
                  </a:r>
                  <a:endParaRPr lang="ko-KR" altLang="en-US" sz="1000" dirty="0"/>
                </a:p>
              </p:txBody>
            </p:sp>
            <p:sp>
              <p:nvSpPr>
                <p:cNvPr id="234" name="TextBox 233"/>
                <p:cNvSpPr txBox="1"/>
                <p:nvPr/>
              </p:nvSpPr>
              <p:spPr>
                <a:xfrm>
                  <a:off x="5030907" y="1874256"/>
                  <a:ext cx="451741" cy="2462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ko-KR" altLang="en-US" sz="1000" dirty="0" smtClean="0"/>
                    <a:t>주가</a:t>
                  </a:r>
                  <a:endParaRPr lang="ko-KR" altLang="en-US" sz="1000" dirty="0"/>
                </a:p>
              </p:txBody>
            </p:sp>
            <p:cxnSp>
              <p:nvCxnSpPr>
                <p:cNvPr id="235" name="직선 연결선 234"/>
                <p:cNvCxnSpPr/>
                <p:nvPr/>
              </p:nvCxnSpPr>
              <p:spPr>
                <a:xfrm>
                  <a:off x="4549581" y="1894405"/>
                  <a:ext cx="1" cy="9924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직선 연결선 235"/>
                <p:cNvCxnSpPr/>
                <p:nvPr/>
              </p:nvCxnSpPr>
              <p:spPr>
                <a:xfrm flipH="1">
                  <a:off x="3988311" y="1334401"/>
                  <a:ext cx="1124406" cy="1230379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7" name="그룹 196"/>
              <p:cNvGrpSpPr/>
              <p:nvPr/>
            </p:nvGrpSpPr>
            <p:grpSpPr>
              <a:xfrm>
                <a:off x="3149908" y="2623236"/>
                <a:ext cx="1527790" cy="1883147"/>
                <a:chOff x="3016096" y="2589783"/>
                <a:chExt cx="1527790" cy="1883147"/>
              </a:xfrm>
            </p:grpSpPr>
            <p:grpSp>
              <p:nvGrpSpPr>
                <p:cNvPr id="216" name="그룹 215"/>
                <p:cNvGrpSpPr/>
                <p:nvPr/>
              </p:nvGrpSpPr>
              <p:grpSpPr>
                <a:xfrm>
                  <a:off x="3016096" y="2589783"/>
                  <a:ext cx="1527790" cy="1883147"/>
                  <a:chOff x="5726985" y="1124455"/>
                  <a:chExt cx="1527790" cy="1883147"/>
                </a:xfrm>
              </p:grpSpPr>
              <p:sp>
                <p:nvSpPr>
                  <p:cNvPr id="220" name="TextBox 219"/>
                  <p:cNvSpPr txBox="1"/>
                  <p:nvPr/>
                </p:nvSpPr>
                <p:spPr>
                  <a:xfrm>
                    <a:off x="5856132" y="2530866"/>
                    <a:ext cx="1269497" cy="476736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ko-KR" altLang="en-US" sz="1200" dirty="0" err="1" smtClean="0"/>
                      <a:t>콜옵션</a:t>
                    </a:r>
                    <a:r>
                      <a:rPr lang="en-US" altLang="ko-KR" sz="1200" dirty="0" smtClean="0"/>
                      <a:t>(K)</a:t>
                    </a:r>
                    <a:r>
                      <a:rPr lang="ko-KR" altLang="en-US" sz="1200" dirty="0" smtClean="0"/>
                      <a:t> 매도</a:t>
                    </a:r>
                    <a:endParaRPr lang="en-US" altLang="ko-KR" sz="1200" dirty="0" smtClean="0"/>
                  </a:p>
                  <a:p>
                    <a:r>
                      <a:rPr lang="ko-KR" altLang="en-US" sz="1200" dirty="0" err="1" smtClean="0"/>
                      <a:t>풋옵션</a:t>
                    </a:r>
                    <a:r>
                      <a:rPr lang="en-US" altLang="ko-KR" sz="1200" dirty="0" smtClean="0"/>
                      <a:t>(K2) </a:t>
                    </a:r>
                    <a:r>
                      <a:rPr lang="ko-KR" altLang="en-US" sz="1200" dirty="0" smtClean="0"/>
                      <a:t>매수</a:t>
                    </a:r>
                    <a:endParaRPr lang="ko-KR" altLang="en-US" sz="1200" dirty="0"/>
                  </a:p>
                </p:txBody>
              </p:sp>
              <p:grpSp>
                <p:nvGrpSpPr>
                  <p:cNvPr id="221" name="그룹 220"/>
                  <p:cNvGrpSpPr/>
                  <p:nvPr/>
                </p:nvGrpSpPr>
                <p:grpSpPr>
                  <a:xfrm>
                    <a:off x="5726985" y="1124455"/>
                    <a:ext cx="1527790" cy="1546299"/>
                    <a:chOff x="3954858" y="1076429"/>
                    <a:chExt cx="1527790" cy="1593398"/>
                  </a:xfrm>
                </p:grpSpPr>
                <p:cxnSp>
                  <p:nvCxnSpPr>
                    <p:cNvPr id="224" name="직선 화살표 연결선 223"/>
                    <p:cNvCxnSpPr/>
                    <p:nvPr/>
                  </p:nvCxnSpPr>
                  <p:spPr>
                    <a:xfrm flipV="1">
                      <a:off x="3954858" y="1951462"/>
                      <a:ext cx="1124406" cy="614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5" name="직선 화살표 연결선 224"/>
                    <p:cNvCxnSpPr/>
                    <p:nvPr/>
                  </p:nvCxnSpPr>
                  <p:spPr>
                    <a:xfrm flipV="1">
                      <a:off x="3965487" y="1076429"/>
                      <a:ext cx="10595" cy="159339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26" name="TextBox 225"/>
                    <p:cNvSpPr txBox="1"/>
                    <p:nvPr/>
                  </p:nvSpPr>
                  <p:spPr>
                    <a:xfrm>
                      <a:off x="4098744" y="1959522"/>
                      <a:ext cx="400572" cy="26200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sz="1000" dirty="0" smtClean="0"/>
                        <a:t>K2</a:t>
                      </a:r>
                      <a:endParaRPr lang="ko-KR" altLang="en-US" sz="1000" dirty="0"/>
                    </a:p>
                  </p:txBody>
                </p:sp>
                <p:sp>
                  <p:nvSpPr>
                    <p:cNvPr id="227" name="TextBox 226"/>
                    <p:cNvSpPr txBox="1"/>
                    <p:nvPr/>
                  </p:nvSpPr>
                  <p:spPr>
                    <a:xfrm>
                      <a:off x="5030907" y="1874256"/>
                      <a:ext cx="451741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ko-KR" altLang="en-US" sz="1000" dirty="0" smtClean="0"/>
                        <a:t>주가</a:t>
                      </a:r>
                      <a:endParaRPr lang="ko-KR" altLang="en-US" sz="1000" dirty="0"/>
                    </a:p>
                  </p:txBody>
                </p:sp>
                <p:cxnSp>
                  <p:nvCxnSpPr>
                    <p:cNvPr id="228" name="직선 연결선 227"/>
                    <p:cNvCxnSpPr/>
                    <p:nvPr/>
                  </p:nvCxnSpPr>
                  <p:spPr>
                    <a:xfrm>
                      <a:off x="4300355" y="1894405"/>
                      <a:ext cx="1" cy="9924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9" name="직선 연결선 228"/>
                    <p:cNvCxnSpPr/>
                    <p:nvPr/>
                  </p:nvCxnSpPr>
                  <p:spPr>
                    <a:xfrm flipH="1" flipV="1">
                      <a:off x="4666776" y="1948913"/>
                      <a:ext cx="345964" cy="341855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22" name="직선 연결선 221"/>
                  <p:cNvCxnSpPr/>
                  <p:nvPr/>
                </p:nvCxnSpPr>
                <p:spPr>
                  <a:xfrm flipH="1" flipV="1">
                    <a:off x="5737613" y="1696782"/>
                    <a:ext cx="339641" cy="28923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23" name="TextBox 222"/>
                  <p:cNvSpPr txBox="1"/>
                  <p:nvPr/>
                </p:nvSpPr>
                <p:spPr>
                  <a:xfrm>
                    <a:off x="6304894" y="2022825"/>
                    <a:ext cx="395188" cy="25425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K1</a:t>
                    </a:r>
                    <a:endParaRPr lang="ko-KR" altLang="en-US" sz="1000" dirty="0"/>
                  </a:p>
                </p:txBody>
              </p:sp>
            </p:grpSp>
            <p:cxnSp>
              <p:nvCxnSpPr>
                <p:cNvPr id="217" name="직선 연결선 216"/>
                <p:cNvCxnSpPr/>
                <p:nvPr/>
              </p:nvCxnSpPr>
              <p:spPr>
                <a:xfrm>
                  <a:off x="3729766" y="3379867"/>
                  <a:ext cx="1" cy="9631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1" name="그룹 200"/>
              <p:cNvGrpSpPr/>
              <p:nvPr/>
            </p:nvGrpSpPr>
            <p:grpSpPr>
              <a:xfrm>
                <a:off x="5132783" y="2631689"/>
                <a:ext cx="1527790" cy="1546299"/>
                <a:chOff x="3016096" y="2589783"/>
                <a:chExt cx="1527790" cy="1546299"/>
              </a:xfrm>
            </p:grpSpPr>
            <p:grpSp>
              <p:nvGrpSpPr>
                <p:cNvPr id="203" name="그룹 202"/>
                <p:cNvGrpSpPr/>
                <p:nvPr/>
              </p:nvGrpSpPr>
              <p:grpSpPr>
                <a:xfrm>
                  <a:off x="3016096" y="2589783"/>
                  <a:ext cx="1527790" cy="1546299"/>
                  <a:chOff x="5726985" y="1124455"/>
                  <a:chExt cx="1527790" cy="1546299"/>
                </a:xfrm>
              </p:grpSpPr>
              <p:grpSp>
                <p:nvGrpSpPr>
                  <p:cNvPr id="207" name="그룹 206"/>
                  <p:cNvGrpSpPr/>
                  <p:nvPr/>
                </p:nvGrpSpPr>
                <p:grpSpPr>
                  <a:xfrm>
                    <a:off x="5726985" y="1124455"/>
                    <a:ext cx="1527790" cy="1546299"/>
                    <a:chOff x="3954858" y="1076429"/>
                    <a:chExt cx="1527790" cy="1593398"/>
                  </a:xfrm>
                </p:grpSpPr>
                <p:cxnSp>
                  <p:nvCxnSpPr>
                    <p:cNvPr id="210" name="직선 화살표 연결선 209"/>
                    <p:cNvCxnSpPr/>
                    <p:nvPr/>
                  </p:nvCxnSpPr>
                  <p:spPr>
                    <a:xfrm flipV="1">
                      <a:off x="3954858" y="1951462"/>
                      <a:ext cx="1124406" cy="614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1" name="직선 화살표 연결선 210"/>
                    <p:cNvCxnSpPr/>
                    <p:nvPr/>
                  </p:nvCxnSpPr>
                  <p:spPr>
                    <a:xfrm flipV="1">
                      <a:off x="3965487" y="1076429"/>
                      <a:ext cx="10595" cy="1593398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12" name="TextBox 211"/>
                    <p:cNvSpPr txBox="1"/>
                    <p:nvPr/>
                  </p:nvSpPr>
                  <p:spPr>
                    <a:xfrm>
                      <a:off x="4383752" y="2017541"/>
                      <a:ext cx="400572" cy="2537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sz="1000" dirty="0" smtClean="0"/>
                        <a:t>100</a:t>
                      </a:r>
                      <a:endParaRPr lang="ko-KR" altLang="en-US" sz="1000" dirty="0"/>
                    </a:p>
                  </p:txBody>
                </p:sp>
                <p:sp>
                  <p:nvSpPr>
                    <p:cNvPr id="213" name="TextBox 212"/>
                    <p:cNvSpPr txBox="1"/>
                    <p:nvPr/>
                  </p:nvSpPr>
                  <p:spPr>
                    <a:xfrm>
                      <a:off x="5030907" y="1874256"/>
                      <a:ext cx="451741" cy="246221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ko-KR" altLang="en-US" sz="1000" dirty="0" smtClean="0"/>
                        <a:t>주가</a:t>
                      </a:r>
                      <a:endParaRPr lang="ko-KR" altLang="en-US" sz="1000" dirty="0"/>
                    </a:p>
                  </p:txBody>
                </p:sp>
                <p:cxnSp>
                  <p:nvCxnSpPr>
                    <p:cNvPr id="214" name="직선 연결선 213"/>
                    <p:cNvCxnSpPr/>
                    <p:nvPr/>
                  </p:nvCxnSpPr>
                  <p:spPr>
                    <a:xfrm>
                      <a:off x="4300355" y="1894405"/>
                      <a:ext cx="1" cy="99246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5" name="직선 연결선 214"/>
                    <p:cNvCxnSpPr/>
                    <p:nvPr/>
                  </p:nvCxnSpPr>
                  <p:spPr>
                    <a:xfrm flipV="1">
                      <a:off x="4260286" y="1657480"/>
                      <a:ext cx="524038" cy="606253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208" name="직선 연결선 207"/>
                  <p:cNvCxnSpPr/>
                  <p:nvPr/>
                </p:nvCxnSpPr>
                <p:spPr>
                  <a:xfrm flipH="1">
                    <a:off x="6561432" y="1675331"/>
                    <a:ext cx="375465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09" name="TextBox 208"/>
                  <p:cNvSpPr txBox="1"/>
                  <p:nvPr/>
                </p:nvSpPr>
                <p:spPr>
                  <a:xfrm>
                    <a:off x="6462565" y="1976484"/>
                    <a:ext cx="331102" cy="25425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sz="1000" dirty="0" smtClean="0"/>
                      <a:t>K1</a:t>
                    </a:r>
                    <a:endParaRPr lang="ko-KR" altLang="en-US" sz="1000" dirty="0"/>
                  </a:p>
                </p:txBody>
              </p:sp>
            </p:grpSp>
            <p:cxnSp>
              <p:nvCxnSpPr>
                <p:cNvPr id="204" name="직선 연결선 203"/>
                <p:cNvCxnSpPr/>
                <p:nvPr/>
              </p:nvCxnSpPr>
              <p:spPr>
                <a:xfrm>
                  <a:off x="3879343" y="3391382"/>
                  <a:ext cx="1" cy="96312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9" name="TextBox 198"/>
              <p:cNvSpPr txBox="1"/>
              <p:nvPr/>
            </p:nvSpPr>
            <p:spPr>
              <a:xfrm>
                <a:off x="2711857" y="3166413"/>
                <a:ext cx="2937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b="1" dirty="0" smtClean="0"/>
                  <a:t>+</a:t>
                </a:r>
                <a:endParaRPr lang="ko-KR" altLang="en-US" sz="2800" b="1" dirty="0"/>
              </a:p>
            </p:txBody>
          </p:sp>
          <p:sp>
            <p:nvSpPr>
              <p:cNvPr id="200" name="TextBox 199"/>
              <p:cNvSpPr txBox="1"/>
              <p:nvPr/>
            </p:nvSpPr>
            <p:spPr>
              <a:xfrm>
                <a:off x="4702953" y="3175026"/>
                <a:ext cx="2937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b="1" dirty="0" smtClean="0"/>
                  <a:t>=</a:t>
                </a:r>
                <a:endParaRPr lang="ko-KR" altLang="en-US" sz="2800" b="1" dirty="0"/>
              </a:p>
            </p:txBody>
          </p:sp>
        </p:grpSp>
        <p:cxnSp>
          <p:nvCxnSpPr>
            <p:cNvPr id="253" name="직선 연결선 252"/>
            <p:cNvCxnSpPr/>
            <p:nvPr/>
          </p:nvCxnSpPr>
          <p:spPr>
            <a:xfrm>
              <a:off x="8239782" y="3773507"/>
              <a:ext cx="1" cy="93268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직선 연결선 257"/>
            <p:cNvCxnSpPr/>
            <p:nvPr/>
          </p:nvCxnSpPr>
          <p:spPr>
            <a:xfrm flipH="1">
              <a:off x="7683902" y="4102842"/>
              <a:ext cx="314272" cy="9044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TextBox 261"/>
            <p:cNvSpPr txBox="1"/>
            <p:nvPr/>
          </p:nvSpPr>
          <p:spPr>
            <a:xfrm>
              <a:off x="7881294" y="3516794"/>
              <a:ext cx="3232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 smtClean="0"/>
                <a:t>K2</a:t>
              </a:r>
              <a:endParaRPr lang="ko-KR" altLang="en-US" sz="1000" dirty="0"/>
            </a:p>
          </p:txBody>
        </p:sp>
      </p:grpSp>
      <p:grpSp>
        <p:nvGrpSpPr>
          <p:cNvPr id="264" name="그룹 263"/>
          <p:cNvGrpSpPr/>
          <p:nvPr/>
        </p:nvGrpSpPr>
        <p:grpSpPr>
          <a:xfrm>
            <a:off x="141681" y="4902771"/>
            <a:ext cx="3634890" cy="1642526"/>
            <a:chOff x="217649" y="1182722"/>
            <a:chExt cx="3705396" cy="1453778"/>
          </a:xfrm>
        </p:grpSpPr>
        <p:sp>
          <p:nvSpPr>
            <p:cNvPr id="265" name="직사각형 264">
              <a:extLst>
                <a:ext uri="{FF2B5EF4-FFF2-40B4-BE49-F238E27FC236}">
                  <a16:creationId xmlns="" xmlns:a16="http://schemas.microsoft.com/office/drawing/2014/main" id="{3061E1CA-7D3C-4DA4-AD7A-82417E75D1E3}"/>
                </a:ext>
              </a:extLst>
            </p:cNvPr>
            <p:cNvSpPr/>
            <p:nvPr/>
          </p:nvSpPr>
          <p:spPr>
            <a:xfrm>
              <a:off x="217649" y="1182722"/>
              <a:ext cx="3705396" cy="303358"/>
            </a:xfrm>
            <a:prstGeom prst="rect">
              <a:avLst/>
            </a:prstGeom>
            <a:solidFill>
              <a:srgbClr val="88B6E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altLang="ko-KR" sz="1600" b="1" dirty="0" smtClean="0">
                  <a:latin typeface="+mn-ea"/>
                </a:rPr>
                <a:t>&lt;</a:t>
              </a:r>
              <a:r>
                <a:rPr lang="ko-KR" altLang="en-US" sz="1600" b="1" dirty="0" err="1"/>
                <a:t>풋옵션</a:t>
              </a:r>
              <a:r>
                <a:rPr lang="ko-KR" altLang="en-US" sz="1600" b="1" dirty="0"/>
                <a:t> 매도</a:t>
              </a:r>
              <a:r>
                <a:rPr lang="en-US" altLang="ko-KR" sz="1600" b="1" dirty="0"/>
                <a:t>, Discount </a:t>
              </a:r>
              <a:r>
                <a:rPr lang="en-US" altLang="ko-KR" sz="1600" b="1" dirty="0" smtClean="0"/>
                <a:t>Certificate</a:t>
              </a:r>
              <a:r>
                <a:rPr lang="en-US" altLang="ko-KR" sz="1600" b="1" dirty="0" smtClean="0">
                  <a:latin typeface="+mn-ea"/>
                </a:rPr>
                <a:t>&gt;</a:t>
              </a:r>
              <a:endParaRPr lang="en-US" altLang="ko-KR" sz="1600" b="1" dirty="0">
                <a:latin typeface="+mn-ea"/>
              </a:endParaRPr>
            </a:p>
          </p:txBody>
        </p:sp>
        <p:sp>
          <p:nvSpPr>
            <p:cNvPr id="266" name="직사각형 265">
              <a:extLst>
                <a:ext uri="{FF2B5EF4-FFF2-40B4-BE49-F238E27FC236}">
                  <a16:creationId xmlns="" xmlns:a16="http://schemas.microsoft.com/office/drawing/2014/main" id="{F4971481-25B5-4954-B67C-81FCFCEE322A}"/>
                </a:ext>
              </a:extLst>
            </p:cNvPr>
            <p:cNvSpPr/>
            <p:nvPr/>
          </p:nvSpPr>
          <p:spPr>
            <a:xfrm>
              <a:off x="217649" y="1460810"/>
              <a:ext cx="3705396" cy="117569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44000" rtlCol="0" anchor="t" anchorCtr="0"/>
            <a:lstStyle/>
            <a:p>
              <a:pPr>
                <a:lnSpc>
                  <a:spcPct val="150000"/>
                </a:lnSpc>
              </a:pPr>
              <a:r>
                <a:rPr lang="en-US" altLang="ko-KR" sz="1300" spc="-70" dirty="0">
                  <a:solidFill>
                    <a:schemeClr val="tx1"/>
                  </a:solidFill>
                  <a:latin typeface="+mn-ea"/>
                </a:rPr>
                <a:t>• </a:t>
              </a:r>
              <a:r>
                <a:rPr lang="ko-KR" altLang="en-US" sz="1300" spc="-70" dirty="0" smtClean="0">
                  <a:solidFill>
                    <a:schemeClr val="tx1"/>
                  </a:solidFill>
                  <a:latin typeface="+mn-ea"/>
                </a:rPr>
                <a:t>목표 매입가격이 현재</a:t>
              </a:r>
              <a:r>
                <a:rPr lang="en-US" altLang="ko-KR" sz="1300" spc="-70" dirty="0" smtClean="0">
                  <a:solidFill>
                    <a:schemeClr val="tx1"/>
                  </a:solidFill>
                  <a:latin typeface="+mn-ea"/>
                </a:rPr>
                <a:t>(100)</a:t>
              </a:r>
              <a:r>
                <a:rPr lang="ko-KR" altLang="en-US" sz="1300" spc="-70" dirty="0" smtClean="0">
                  <a:solidFill>
                    <a:schemeClr val="tx1"/>
                  </a:solidFill>
                  <a:latin typeface="+mn-ea"/>
                </a:rPr>
                <a:t>보다 낮은 경우</a:t>
              </a:r>
              <a:r>
                <a:rPr lang="ko-KR" altLang="en-US" sz="1300" dirty="0" smtClean="0">
                  <a:solidFill>
                    <a:schemeClr val="tx1"/>
                  </a:solidFill>
                  <a:latin typeface="+mn-ea"/>
                </a:rPr>
                <a:t> 전략</a:t>
              </a:r>
              <a:endParaRPr lang="en-US" altLang="ko-KR" sz="1300" spc="-7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300" spc="-70" dirty="0" smtClean="0">
                  <a:solidFill>
                    <a:schemeClr val="tx1"/>
                  </a:solidFill>
                  <a:latin typeface="+mn-ea"/>
                </a:rPr>
                <a:t>• </a:t>
              </a:r>
              <a:r>
                <a:rPr lang="ko-KR" altLang="en-US" sz="1300" spc="-70" dirty="0" smtClean="0">
                  <a:solidFill>
                    <a:schemeClr val="tx1"/>
                  </a:solidFill>
                  <a:latin typeface="+mn-ea"/>
                </a:rPr>
                <a:t>옵션 행사된 경우</a:t>
              </a:r>
              <a:r>
                <a:rPr lang="en-US" altLang="ko-KR" sz="1300" spc="-70" dirty="0" smtClean="0">
                  <a:solidFill>
                    <a:schemeClr val="tx1"/>
                  </a:solidFill>
                  <a:latin typeface="+mn-ea"/>
                </a:rPr>
                <a:t>: </a:t>
              </a:r>
              <a:r>
                <a:rPr lang="ko-KR" altLang="en-US" sz="1300" spc="-70" dirty="0" smtClean="0">
                  <a:solidFill>
                    <a:schemeClr val="tx1"/>
                  </a:solidFill>
                  <a:latin typeface="+mn-ea"/>
                </a:rPr>
                <a:t>현재보다</a:t>
              </a:r>
              <a:r>
                <a:rPr lang="en-US" altLang="ko-KR" sz="1300" spc="-70" dirty="0" smtClean="0">
                  <a:solidFill>
                    <a:schemeClr val="tx1"/>
                  </a:solidFill>
                  <a:latin typeface="+mn-ea"/>
                </a:rPr>
                <a:t> </a:t>
              </a:r>
              <a:r>
                <a:rPr lang="ko-KR" altLang="en-US" sz="1300" spc="-70" dirty="0" smtClean="0">
                  <a:solidFill>
                    <a:schemeClr val="tx1"/>
                  </a:solidFill>
                  <a:latin typeface="+mn-ea"/>
                </a:rPr>
                <a:t>낮은 행사가격</a:t>
              </a:r>
              <a:r>
                <a:rPr lang="en-US" altLang="ko-KR" sz="1300" spc="-70" dirty="0" smtClean="0">
                  <a:solidFill>
                    <a:schemeClr val="tx1"/>
                  </a:solidFill>
                  <a:latin typeface="+mn-ea"/>
                </a:rPr>
                <a:t>(K)</a:t>
              </a:r>
              <a:r>
                <a:rPr lang="ko-KR" altLang="en-US" sz="1300" spc="-70" dirty="0" smtClean="0">
                  <a:solidFill>
                    <a:schemeClr val="tx1"/>
                  </a:solidFill>
                  <a:latin typeface="+mn-ea"/>
                </a:rPr>
                <a:t>으로 주식을 매입 </a:t>
              </a:r>
              <a:r>
                <a:rPr lang="en-US" altLang="ko-KR" sz="1300" spc="-70" dirty="0" smtClean="0">
                  <a:solidFill>
                    <a:schemeClr val="tx1"/>
                  </a:solidFill>
                  <a:latin typeface="+mn-ea"/>
                </a:rPr>
                <a:t>&amp; </a:t>
              </a:r>
              <a:r>
                <a:rPr lang="ko-KR" altLang="en-US" sz="1300" dirty="0" smtClean="0">
                  <a:solidFill>
                    <a:schemeClr val="tx1"/>
                  </a:solidFill>
                  <a:latin typeface="+mn-ea"/>
                </a:rPr>
                <a:t>옵션 프리미엄 추가수익</a:t>
              </a:r>
              <a:endParaRPr lang="en-US" altLang="ko-KR" sz="1300" dirty="0" smtClean="0">
                <a:solidFill>
                  <a:schemeClr val="tx1"/>
                </a:solidFill>
                <a:latin typeface="+mn-ea"/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300" spc="-70" dirty="0">
                  <a:solidFill>
                    <a:srgbClr val="FF0000"/>
                  </a:solidFill>
                  <a:latin typeface="+mn-ea"/>
                </a:rPr>
                <a:t>• </a:t>
              </a:r>
              <a:r>
                <a:rPr lang="ko-KR" altLang="en-US" sz="1400" dirty="0">
                  <a:solidFill>
                    <a:srgbClr val="FF0000"/>
                  </a:solidFill>
                </a:rPr>
                <a:t>옵션 매도손실은 </a:t>
              </a:r>
              <a:r>
                <a:rPr lang="ko-KR" altLang="en-US" sz="1400" dirty="0" smtClean="0">
                  <a:solidFill>
                    <a:srgbClr val="FF0000"/>
                  </a:solidFill>
                </a:rPr>
                <a:t>주식보유로 전환됨</a:t>
              </a:r>
              <a:endParaRPr lang="en-US" altLang="ko-KR" sz="1300" spc="-70" dirty="0">
                <a:solidFill>
                  <a:srgbClr val="FF0000"/>
                </a:solidFill>
                <a:latin typeface="+mn-ea"/>
              </a:endParaRP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7934354" y="5710107"/>
            <a:ext cx="388217" cy="2323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100</a:t>
            </a:r>
            <a:endParaRPr lang="ko-KR" altLang="en-US" sz="1000" dirty="0"/>
          </a:p>
        </p:txBody>
      </p:sp>
      <p:cxnSp>
        <p:nvCxnSpPr>
          <p:cNvPr id="132" name="직선 연결선 131"/>
          <p:cNvCxnSpPr/>
          <p:nvPr/>
        </p:nvCxnSpPr>
        <p:spPr>
          <a:xfrm>
            <a:off x="8117885" y="5643390"/>
            <a:ext cx="1" cy="9089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33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742968" y="2815939"/>
            <a:ext cx="5802891" cy="658768"/>
            <a:chOff x="1742968" y="2770752"/>
            <a:chExt cx="5802891" cy="658768"/>
          </a:xfrm>
          <a:solidFill>
            <a:srgbClr val="AFC3C2"/>
          </a:solidFill>
        </p:grpSpPr>
        <p:sp>
          <p:nvSpPr>
            <p:cNvPr id="19" name="모서리가 둥근 직사각형 18"/>
            <p:cNvSpPr/>
            <p:nvPr/>
          </p:nvSpPr>
          <p:spPr>
            <a:xfrm>
              <a:off x="1742968" y="2770752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37"/>
            <p:cNvSpPr>
              <a:spLocks noChangeArrowheads="1"/>
            </p:cNvSpPr>
            <p:nvPr/>
          </p:nvSpPr>
          <p:spPr bwMode="gray">
            <a:xfrm>
              <a:off x="1742968" y="2777058"/>
              <a:ext cx="506413" cy="65246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2</a:t>
              </a:r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gray">
            <a:xfrm>
              <a:off x="2529742" y="2965970"/>
              <a:ext cx="4915849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국내 개별주식옵션 시장 </a:t>
              </a:r>
              <a:r>
                <a:rPr lang="ko-KR" altLang="en-US" sz="1800" b="1" spc="-100" dirty="0" smtClean="0">
                  <a:solidFill>
                    <a:schemeClr val="bg1"/>
                  </a:solidFill>
                  <a:latin typeface="+mj-ea"/>
                </a:rPr>
                <a:t>현황 및 특징</a:t>
              </a:r>
              <a:endParaRPr lang="ko-KR" altLang="en-US" sz="1800" b="1" spc="-100" dirty="0">
                <a:solidFill>
                  <a:schemeClr val="bg1"/>
                </a:solidFill>
                <a:latin typeface="+mj-ea"/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1742967" y="3548663"/>
            <a:ext cx="5802891" cy="652464"/>
            <a:chOff x="1742967" y="3581857"/>
            <a:chExt cx="5802891" cy="652464"/>
          </a:xfrm>
          <a:solidFill>
            <a:srgbClr val="AFC3C2"/>
          </a:solidFill>
        </p:grpSpPr>
        <p:sp>
          <p:nvSpPr>
            <p:cNvPr id="24" name="모서리가 둥근 직사각형 23"/>
            <p:cNvSpPr/>
            <p:nvPr/>
          </p:nvSpPr>
          <p:spPr>
            <a:xfrm>
              <a:off x="1742967" y="3581857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Rectangle 39"/>
            <p:cNvSpPr>
              <a:spLocks noChangeArrowheads="1"/>
            </p:cNvSpPr>
            <p:nvPr/>
          </p:nvSpPr>
          <p:spPr bwMode="gray">
            <a:xfrm>
              <a:off x="1742968" y="3585010"/>
              <a:ext cx="506413" cy="649311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3</a:t>
              </a:r>
            </a:p>
          </p:txBody>
        </p:sp>
        <p:sp>
          <p:nvSpPr>
            <p:cNvPr id="12" name="Rectangle 44"/>
            <p:cNvSpPr>
              <a:spLocks noChangeArrowheads="1"/>
            </p:cNvSpPr>
            <p:nvPr/>
          </p:nvSpPr>
          <p:spPr bwMode="gray">
            <a:xfrm>
              <a:off x="2529742" y="3773923"/>
              <a:ext cx="5016116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 smtClean="0">
                  <a:solidFill>
                    <a:schemeClr val="bg1"/>
                  </a:solidFill>
                  <a:latin typeface="+mj-ea"/>
                </a:rPr>
                <a:t>개별주식옵션의 특징 및 활용</a:t>
              </a:r>
              <a:endParaRPr lang="ko-KR" altLang="en-US" sz="1800" b="1" spc="-100" dirty="0">
                <a:solidFill>
                  <a:schemeClr val="bg1"/>
                </a:solidFill>
                <a:latin typeface="+mj-ea"/>
              </a:endParaRP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1742967" y="4275083"/>
            <a:ext cx="5802891" cy="658767"/>
            <a:chOff x="1742967" y="4386658"/>
            <a:chExt cx="5802891" cy="658767"/>
          </a:xfrm>
          <a:solidFill>
            <a:srgbClr val="37AECE"/>
          </a:solidFill>
        </p:grpSpPr>
        <p:sp>
          <p:nvSpPr>
            <p:cNvPr id="25" name="모서리가 둥근 직사각형 24"/>
            <p:cNvSpPr/>
            <p:nvPr/>
          </p:nvSpPr>
          <p:spPr>
            <a:xfrm>
              <a:off x="1742967" y="4386658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41"/>
            <p:cNvSpPr>
              <a:spLocks noChangeArrowheads="1"/>
            </p:cNvSpPr>
            <p:nvPr/>
          </p:nvSpPr>
          <p:spPr bwMode="gray">
            <a:xfrm>
              <a:off x="1742968" y="4392963"/>
              <a:ext cx="506413" cy="65246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4</a:t>
              </a:r>
            </a:p>
          </p:txBody>
        </p:sp>
        <p:sp>
          <p:nvSpPr>
            <p:cNvPr id="13" name="Rectangle 45"/>
            <p:cNvSpPr>
              <a:spLocks noChangeArrowheads="1"/>
            </p:cNvSpPr>
            <p:nvPr/>
          </p:nvSpPr>
          <p:spPr bwMode="gray">
            <a:xfrm>
              <a:off x="2535839" y="4567333"/>
              <a:ext cx="4908540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dirty="0">
                  <a:solidFill>
                    <a:schemeClr val="bg1"/>
                  </a:solidFill>
                  <a:latin typeface="+mj-ea"/>
                </a:rPr>
                <a:t>개별주식옵션 </a:t>
              </a:r>
              <a:r>
                <a:rPr lang="ko-KR" altLang="en-US" sz="1800" b="1" dirty="0" smtClean="0">
                  <a:solidFill>
                    <a:schemeClr val="bg1"/>
                  </a:solidFill>
                  <a:latin typeface="+mj-ea"/>
                </a:rPr>
                <a:t>시장</a:t>
              </a:r>
              <a:r>
                <a:rPr lang="en-US" altLang="ko-KR" sz="1800" b="1" dirty="0" smtClean="0">
                  <a:solidFill>
                    <a:schemeClr val="bg1"/>
                  </a:solidFill>
                  <a:latin typeface="+mj-ea"/>
                </a:rPr>
                <a:t> </a:t>
              </a:r>
              <a:r>
                <a:rPr lang="ko-KR" altLang="en-US" sz="1800" b="1" dirty="0" smtClean="0">
                  <a:solidFill>
                    <a:schemeClr val="bg1"/>
                  </a:solidFill>
                  <a:latin typeface="+mj-ea"/>
                </a:rPr>
                <a:t>개선 방안</a:t>
              </a:r>
              <a:endParaRPr lang="en-US" altLang="ko-KR" sz="1800" b="1" dirty="0">
                <a:solidFill>
                  <a:schemeClr val="bg1"/>
                </a:solidFill>
                <a:latin typeface="+mj-ea"/>
              </a:endParaRPr>
            </a:p>
          </p:txBody>
        </p:sp>
      </p:grpSp>
      <p:sp>
        <p:nvSpPr>
          <p:cNvPr id="18" name="제목 1"/>
          <p:cNvSpPr txBox="1">
            <a:spLocks/>
          </p:cNvSpPr>
          <p:nvPr/>
        </p:nvSpPr>
        <p:spPr>
          <a:xfrm>
            <a:off x="238125" y="1"/>
            <a:ext cx="8734426" cy="990600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3000" b="1" dirty="0">
                <a:latin typeface="+mj-ea"/>
              </a:rPr>
              <a:t>목 </a:t>
            </a:r>
            <a:r>
              <a:rPr lang="ko-KR" altLang="en-US" sz="3000" b="1" dirty="0" smtClean="0">
                <a:latin typeface="+mj-ea"/>
              </a:rPr>
              <a:t> 차</a:t>
            </a:r>
            <a:endParaRPr lang="ko-KR" altLang="en-US" sz="3000" b="1" dirty="0">
              <a:latin typeface="+mj-ea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220435" y="963334"/>
            <a:ext cx="8734426" cy="54533"/>
          </a:xfrm>
          <a:prstGeom prst="rect">
            <a:avLst/>
          </a:prstGeom>
        </p:spPr>
      </p:pic>
      <p:grpSp>
        <p:nvGrpSpPr>
          <p:cNvPr id="22" name="그룹 21"/>
          <p:cNvGrpSpPr/>
          <p:nvPr/>
        </p:nvGrpSpPr>
        <p:grpSpPr>
          <a:xfrm>
            <a:off x="1742967" y="2084433"/>
            <a:ext cx="5802891" cy="652465"/>
            <a:chOff x="1742967" y="1969103"/>
            <a:chExt cx="5802891" cy="652465"/>
          </a:xfrm>
          <a:solidFill>
            <a:srgbClr val="AFC3C2"/>
          </a:solidFill>
        </p:grpSpPr>
        <p:sp>
          <p:nvSpPr>
            <p:cNvPr id="23" name="모서리가 둥근 직사각형 22"/>
            <p:cNvSpPr/>
            <p:nvPr/>
          </p:nvSpPr>
          <p:spPr>
            <a:xfrm>
              <a:off x="1742967" y="1969103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Rectangle 35"/>
            <p:cNvSpPr>
              <a:spLocks noChangeArrowheads="1"/>
            </p:cNvSpPr>
            <p:nvPr/>
          </p:nvSpPr>
          <p:spPr bwMode="gray">
            <a:xfrm>
              <a:off x="1742968" y="1969105"/>
              <a:ext cx="506413" cy="652463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1</a:t>
              </a:r>
            </a:p>
          </p:txBody>
        </p:sp>
        <p:sp>
          <p:nvSpPr>
            <p:cNvPr id="28" name="Rectangle 42"/>
            <p:cNvSpPr>
              <a:spLocks noChangeArrowheads="1"/>
            </p:cNvSpPr>
            <p:nvPr/>
          </p:nvSpPr>
          <p:spPr bwMode="gray">
            <a:xfrm>
              <a:off x="2529742" y="2151965"/>
              <a:ext cx="4915849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국내 개별주식옵션 시장 </a:t>
              </a:r>
              <a:r>
                <a:rPr lang="ko-KR" altLang="en-US" sz="1800" b="1" spc="-100" dirty="0" smtClean="0">
                  <a:solidFill>
                    <a:schemeClr val="bg1"/>
                  </a:solidFill>
                  <a:latin typeface="+mj-ea"/>
                </a:rPr>
                <a:t>개요</a:t>
              </a:r>
              <a:endParaRPr lang="ko-KR" altLang="en-US" sz="1800" b="1" spc="-100" dirty="0">
                <a:solidFill>
                  <a:schemeClr val="bg1"/>
                </a:solidFill>
                <a:latin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361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국내 주식시장과 개별주식옵션</a:t>
            </a:r>
            <a:endParaRPr lang="ko-KR" altLang="en-US" sz="3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19</a:t>
            </a:fld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"/>
          </p:nvPr>
        </p:nvSpPr>
        <p:spPr>
          <a:xfrm>
            <a:off x="159204" y="1059476"/>
            <a:ext cx="8813347" cy="54452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1800" spc="-40" dirty="0" smtClean="0"/>
              <a:t>국내 주식투자자 저변이 확대된 가운데 개별주식옵션의 건전한 활용이 검토될 필요</a:t>
            </a:r>
            <a:endParaRPr lang="en-US" altLang="ko-KR" sz="1800" spc="-40" dirty="0" smtClean="0"/>
          </a:p>
          <a:p>
            <a:pPr lvl="1">
              <a:lnSpc>
                <a:spcPct val="150000"/>
              </a:lnSpc>
            </a:pPr>
            <a:r>
              <a:rPr lang="ko-KR" altLang="en-US" sz="1400" dirty="0" smtClean="0">
                <a:latin typeface="+mn-ea"/>
                <a:ea typeface="+mn-ea"/>
              </a:rPr>
              <a:t>코로나</a:t>
            </a:r>
            <a:r>
              <a:rPr lang="en-US" altLang="ko-KR" sz="1400" dirty="0" smtClean="0">
                <a:latin typeface="+mn-ea"/>
                <a:ea typeface="+mn-ea"/>
              </a:rPr>
              <a:t>19 </a:t>
            </a:r>
            <a:r>
              <a:rPr lang="ko-KR" altLang="en-US" sz="1400" dirty="0" smtClean="0">
                <a:latin typeface="+mn-ea"/>
                <a:ea typeface="+mn-ea"/>
              </a:rPr>
              <a:t>이후 </a:t>
            </a:r>
            <a:r>
              <a:rPr lang="en-US" altLang="ko-KR" sz="1400" dirty="0" smtClean="0">
                <a:latin typeface="+mn-ea"/>
                <a:ea typeface="+mn-ea"/>
              </a:rPr>
              <a:t>20~40</a:t>
            </a:r>
            <a:r>
              <a:rPr lang="ko-KR" altLang="en-US" sz="1400" dirty="0" smtClean="0">
                <a:latin typeface="+mn-ea"/>
                <a:ea typeface="+mn-ea"/>
              </a:rPr>
              <a:t>대 중심으로 국내 주식투자자 </a:t>
            </a:r>
            <a:r>
              <a:rPr lang="ko-KR" altLang="en-US" sz="1400" dirty="0">
                <a:latin typeface="+mn-ea"/>
                <a:ea typeface="+mn-ea"/>
              </a:rPr>
              <a:t>저변이 </a:t>
            </a:r>
            <a:r>
              <a:rPr lang="ko-KR" altLang="en-US" sz="1400" dirty="0" smtClean="0">
                <a:latin typeface="+mn-ea"/>
                <a:ea typeface="+mn-ea"/>
              </a:rPr>
              <a:t>확대</a:t>
            </a:r>
            <a:r>
              <a:rPr lang="en-US" altLang="ko-KR" sz="1400" dirty="0" smtClean="0">
                <a:latin typeface="+mn-ea"/>
                <a:ea typeface="+mn-ea"/>
              </a:rPr>
              <a:t>(2019</a:t>
            </a:r>
            <a:r>
              <a:rPr lang="ko-KR" altLang="en-US" sz="1400" dirty="0" smtClean="0">
                <a:latin typeface="+mn-ea"/>
                <a:ea typeface="+mn-ea"/>
              </a:rPr>
              <a:t>년 </a:t>
            </a:r>
            <a:r>
              <a:rPr lang="en-US" altLang="ko-KR" sz="1400" dirty="0" smtClean="0">
                <a:latin typeface="+mn-ea"/>
                <a:ea typeface="+mn-ea"/>
              </a:rPr>
              <a:t>612</a:t>
            </a:r>
            <a:r>
              <a:rPr lang="ko-KR" altLang="en-US" sz="1400" dirty="0" smtClean="0">
                <a:latin typeface="+mn-ea"/>
                <a:ea typeface="+mn-ea"/>
              </a:rPr>
              <a:t>만</a:t>
            </a:r>
            <a:r>
              <a:rPr lang="en-US" altLang="ko-KR" sz="1400" dirty="0" smtClean="0">
                <a:latin typeface="+mn-ea"/>
                <a:ea typeface="+mn-ea"/>
              </a:rPr>
              <a:t>⇒2022</a:t>
            </a:r>
            <a:r>
              <a:rPr lang="ko-KR" altLang="en-US" sz="1400" dirty="0" smtClean="0">
                <a:latin typeface="+mn-ea"/>
                <a:ea typeface="+mn-ea"/>
              </a:rPr>
              <a:t>년 </a:t>
            </a:r>
            <a:r>
              <a:rPr lang="en-US" altLang="ko-KR" sz="1400" dirty="0" smtClean="0">
                <a:latin typeface="+mn-ea"/>
                <a:ea typeface="+mn-ea"/>
              </a:rPr>
              <a:t>1424</a:t>
            </a:r>
            <a:r>
              <a:rPr lang="ko-KR" altLang="en-US" sz="1400" dirty="0" smtClean="0">
                <a:latin typeface="+mn-ea"/>
                <a:ea typeface="+mn-ea"/>
              </a:rPr>
              <a:t>만</a:t>
            </a:r>
            <a:r>
              <a:rPr lang="en-US" altLang="ko-KR" sz="1400" dirty="0" smtClean="0">
                <a:latin typeface="+mn-ea"/>
                <a:ea typeface="+mn-ea"/>
              </a:rPr>
              <a:t>)  </a:t>
            </a:r>
            <a:r>
              <a:rPr lang="ko-KR" altLang="en-US" sz="1400" dirty="0" smtClean="0">
                <a:latin typeface="+mn-ea"/>
                <a:ea typeface="+mn-ea"/>
              </a:rPr>
              <a:t>되었으나</a:t>
            </a:r>
            <a:r>
              <a:rPr lang="en-US" altLang="ko-KR" sz="1400" dirty="0" smtClean="0">
                <a:latin typeface="+mn-ea"/>
                <a:ea typeface="+mn-ea"/>
              </a:rPr>
              <a:t>,  </a:t>
            </a:r>
            <a:r>
              <a:rPr lang="ko-KR" altLang="en-US" sz="1400" dirty="0" smtClean="0">
                <a:latin typeface="+mn-ea"/>
                <a:ea typeface="+mn-ea"/>
              </a:rPr>
              <a:t>거래 </a:t>
            </a:r>
            <a:r>
              <a:rPr lang="ko-KR" altLang="en-US" sz="1400" dirty="0">
                <a:latin typeface="+mn-ea"/>
                <a:ea typeface="+mn-ea"/>
              </a:rPr>
              <a:t>회전율이 </a:t>
            </a:r>
            <a:r>
              <a:rPr lang="ko-KR" altLang="en-US" sz="1400" dirty="0" smtClean="0">
                <a:latin typeface="+mn-ea"/>
                <a:ea typeface="+mn-ea"/>
              </a:rPr>
              <a:t>높아졌으며</a:t>
            </a:r>
            <a:r>
              <a:rPr lang="en-US" altLang="ko-KR" sz="1400" dirty="0" smtClean="0">
                <a:latin typeface="+mn-ea"/>
                <a:ea typeface="+mn-ea"/>
              </a:rPr>
              <a:t>,</a:t>
            </a:r>
            <a:r>
              <a:rPr lang="ko-KR" altLang="en-US" sz="1400" dirty="0" smtClean="0">
                <a:latin typeface="+mn-ea"/>
                <a:ea typeface="+mn-ea"/>
              </a:rPr>
              <a:t> </a:t>
            </a:r>
            <a:r>
              <a:rPr lang="ko-KR" altLang="en-US" sz="1400" dirty="0">
                <a:latin typeface="+mn-ea"/>
                <a:ea typeface="+mn-ea"/>
              </a:rPr>
              <a:t>저조한 </a:t>
            </a:r>
            <a:r>
              <a:rPr lang="ko-KR" altLang="en-US" sz="1400" dirty="0" smtClean="0">
                <a:latin typeface="+mn-ea"/>
                <a:ea typeface="+mn-ea"/>
              </a:rPr>
              <a:t>투자성과 시현</a:t>
            </a:r>
            <a:r>
              <a:rPr lang="en-US" altLang="ko-KR" sz="1400" dirty="0" smtClean="0">
                <a:latin typeface="+mn-ea"/>
                <a:ea typeface="+mn-ea"/>
              </a:rPr>
              <a:t>(</a:t>
            </a:r>
            <a:r>
              <a:rPr lang="ko-KR" altLang="en-US" sz="1400" dirty="0" smtClean="0">
                <a:latin typeface="+mn-ea"/>
                <a:ea typeface="+mn-ea"/>
              </a:rPr>
              <a:t>김민기〮김준석</a:t>
            </a:r>
            <a:r>
              <a:rPr lang="en-US" altLang="ko-KR" sz="1400" dirty="0" smtClean="0">
                <a:latin typeface="+mn-ea"/>
                <a:ea typeface="+mn-ea"/>
              </a:rPr>
              <a:t>(2021))</a:t>
            </a:r>
          </a:p>
          <a:p>
            <a:pPr lvl="1">
              <a:lnSpc>
                <a:spcPct val="150000"/>
              </a:lnSpc>
            </a:pPr>
            <a:r>
              <a:rPr lang="ko-KR" altLang="en-US" sz="1400" dirty="0" smtClean="0">
                <a:latin typeface="+mn-ea"/>
                <a:ea typeface="+mn-ea"/>
              </a:rPr>
              <a:t>장기투자 및</a:t>
            </a:r>
            <a:r>
              <a:rPr lang="en-US" altLang="ko-KR" sz="1400" dirty="0" smtClean="0">
                <a:latin typeface="+mn-ea"/>
                <a:ea typeface="+mn-ea"/>
              </a:rPr>
              <a:t> </a:t>
            </a:r>
            <a:r>
              <a:rPr lang="ko-KR" altLang="en-US" sz="1400" dirty="0">
                <a:latin typeface="+mn-ea"/>
                <a:ea typeface="+mn-ea"/>
              </a:rPr>
              <a:t>전략적 접근이 </a:t>
            </a:r>
            <a:r>
              <a:rPr lang="ko-KR" altLang="en-US" sz="1400" dirty="0" smtClean="0">
                <a:latin typeface="+mn-ea"/>
                <a:ea typeface="+mn-ea"/>
              </a:rPr>
              <a:t>필요하며</a:t>
            </a:r>
            <a:r>
              <a:rPr lang="en-US" altLang="ko-KR" sz="1400" dirty="0" smtClean="0">
                <a:latin typeface="+mn-ea"/>
                <a:ea typeface="+mn-ea"/>
              </a:rPr>
              <a:t>, </a:t>
            </a:r>
            <a:r>
              <a:rPr lang="ko-KR" altLang="en-US" sz="1400" dirty="0" smtClean="0">
                <a:latin typeface="+mn-ea"/>
                <a:ea typeface="+mn-ea"/>
              </a:rPr>
              <a:t>개별주식옵션의 건전한 활용도 도움이 될 것으로 기대</a:t>
            </a:r>
            <a:endParaRPr lang="en-US" altLang="ko-KR" sz="1400" dirty="0" smtClean="0">
              <a:latin typeface="+mn-ea"/>
              <a:ea typeface="+mn-ea"/>
            </a:endParaRPr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개별주식옵션 시장이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효율적이고 </a:t>
            </a:r>
            <a:r>
              <a:rPr lang="ko-KR" altLang="en-US" sz="1400" dirty="0"/>
              <a:t>안정적으로 운용될 수 있도록 유동성 </a:t>
            </a:r>
            <a:r>
              <a:rPr lang="ko-KR" altLang="en-US" sz="1400" dirty="0" smtClean="0"/>
              <a:t>공급 및 제도 정비가 필요</a:t>
            </a:r>
            <a:endParaRPr lang="en-US" altLang="ko-KR" sz="1400" dirty="0" smtClean="0"/>
          </a:p>
          <a:p>
            <a:pPr marL="457200" lvl="1" indent="0">
              <a:lnSpc>
                <a:spcPct val="150000"/>
              </a:lnSpc>
              <a:buNone/>
            </a:pPr>
            <a:r>
              <a:rPr lang="en-US" altLang="ko-KR" sz="1200" dirty="0" smtClean="0"/>
              <a:t>   (</a:t>
            </a:r>
            <a:r>
              <a:rPr lang="ko-KR" altLang="en-US" sz="1200" dirty="0" smtClean="0"/>
              <a:t>주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국내 개인투자자들의 미국 주식투자가 활발한 가운데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최근 </a:t>
            </a:r>
            <a:r>
              <a:rPr lang="ko-KR" altLang="en-US" sz="1200" dirty="0"/>
              <a:t>국내에서도 미국 주식옵션 거래 서비스가 시작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graphicFrame>
        <p:nvGraphicFramePr>
          <p:cNvPr id="7" name="차트 6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8DBAC15E-D282-4577-8948-4F1AE55851F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2592432"/>
              </p:ext>
            </p:extLst>
          </p:nvPr>
        </p:nvGraphicFramePr>
        <p:xfrm>
          <a:off x="2017030" y="3870251"/>
          <a:ext cx="5048250" cy="2379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617232" y="6258531"/>
            <a:ext cx="12597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>
                <a:latin typeface="+mn-ea"/>
              </a:rPr>
              <a:t>자료  </a:t>
            </a:r>
            <a:r>
              <a:rPr lang="en-US" altLang="ko-KR" sz="1000" dirty="0" smtClean="0">
                <a:latin typeface="+mn-ea"/>
              </a:rPr>
              <a:t>: </a:t>
            </a:r>
            <a:r>
              <a:rPr lang="ko-KR" altLang="en-US" sz="1000" dirty="0" err="1" smtClean="0">
                <a:latin typeface="+mn-ea"/>
              </a:rPr>
              <a:t>예탁결제원</a:t>
            </a:r>
            <a:endParaRPr lang="ko-KR" altLang="en-US" sz="1000" dirty="0"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400365" y="3562474"/>
            <a:ext cx="42815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 smtClean="0">
                <a:solidFill>
                  <a:srgbClr val="000000"/>
                </a:solidFill>
                <a:latin typeface="+mn-ea"/>
              </a:rPr>
              <a:t>국내 주식투자자 인구 구성 추이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79656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제목 1"/>
          <p:cNvSpPr txBox="1">
            <a:spLocks/>
          </p:cNvSpPr>
          <p:nvPr/>
        </p:nvSpPr>
        <p:spPr>
          <a:xfrm>
            <a:off x="238125" y="1"/>
            <a:ext cx="8734426" cy="990600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3000" b="1" dirty="0">
                <a:latin typeface="+mj-ea"/>
              </a:rPr>
              <a:t>목 </a:t>
            </a:r>
            <a:r>
              <a:rPr lang="ko-KR" altLang="en-US" sz="3000" b="1" dirty="0" smtClean="0">
                <a:latin typeface="+mj-ea"/>
              </a:rPr>
              <a:t> 차</a:t>
            </a:r>
            <a:endParaRPr lang="ko-KR" altLang="en-US" sz="3000" b="1" dirty="0">
              <a:latin typeface="+mj-ea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20435" y="963334"/>
            <a:ext cx="8734426" cy="54533"/>
          </a:xfrm>
          <a:prstGeom prst="rect">
            <a:avLst/>
          </a:prstGeom>
        </p:spPr>
      </p:pic>
      <p:grpSp>
        <p:nvGrpSpPr>
          <p:cNvPr id="22" name="그룹 21"/>
          <p:cNvGrpSpPr/>
          <p:nvPr/>
        </p:nvGrpSpPr>
        <p:grpSpPr>
          <a:xfrm>
            <a:off x="1742967" y="2084433"/>
            <a:ext cx="5802891" cy="652465"/>
            <a:chOff x="1742967" y="1969103"/>
            <a:chExt cx="5802891" cy="652465"/>
          </a:xfrm>
          <a:solidFill>
            <a:srgbClr val="AFC3C2"/>
          </a:solidFill>
        </p:grpSpPr>
        <p:sp>
          <p:nvSpPr>
            <p:cNvPr id="23" name="모서리가 둥근 직사각형 22"/>
            <p:cNvSpPr/>
            <p:nvPr/>
          </p:nvSpPr>
          <p:spPr>
            <a:xfrm>
              <a:off x="1742967" y="1969103"/>
              <a:ext cx="5802891" cy="652464"/>
            </a:xfrm>
            <a:prstGeom prst="roundRect">
              <a:avLst>
                <a:gd name="adj" fmla="val 8113"/>
              </a:avLst>
            </a:prstGeom>
            <a:solidFill>
              <a:srgbClr val="37AECE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Rectangle 35"/>
            <p:cNvSpPr>
              <a:spLocks noChangeArrowheads="1"/>
            </p:cNvSpPr>
            <p:nvPr/>
          </p:nvSpPr>
          <p:spPr bwMode="gray">
            <a:xfrm>
              <a:off x="1742968" y="1969105"/>
              <a:ext cx="506413" cy="652463"/>
            </a:xfrm>
            <a:prstGeom prst="rect">
              <a:avLst/>
            </a:prstGeom>
            <a:solidFill>
              <a:srgbClr val="37AECE"/>
            </a:solidFill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1</a:t>
              </a:r>
            </a:p>
          </p:txBody>
        </p:sp>
        <p:sp>
          <p:nvSpPr>
            <p:cNvPr id="28" name="Rectangle 42"/>
            <p:cNvSpPr>
              <a:spLocks noChangeArrowheads="1"/>
            </p:cNvSpPr>
            <p:nvPr/>
          </p:nvSpPr>
          <p:spPr bwMode="gray">
            <a:xfrm>
              <a:off x="2529742" y="2151965"/>
              <a:ext cx="4915849" cy="276999"/>
            </a:xfrm>
            <a:prstGeom prst="rect">
              <a:avLst/>
            </a:prstGeom>
            <a:solidFill>
              <a:srgbClr val="37AECE"/>
            </a:solidFill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국내 개별주식옵션 시장 </a:t>
              </a:r>
              <a:r>
                <a:rPr lang="ko-KR" altLang="en-US" sz="1800" b="1" spc="-100" dirty="0" smtClean="0">
                  <a:solidFill>
                    <a:schemeClr val="bg1"/>
                  </a:solidFill>
                  <a:latin typeface="+mj-ea"/>
                </a:rPr>
                <a:t>개요</a:t>
              </a:r>
              <a:endParaRPr lang="ko-KR" altLang="en-US" sz="1800" b="1" spc="-100" dirty="0">
                <a:solidFill>
                  <a:schemeClr val="bg1"/>
                </a:solidFill>
                <a:latin typeface="+mj-ea"/>
              </a:endParaRP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1742968" y="2815939"/>
            <a:ext cx="5802891" cy="652464"/>
            <a:chOff x="1742968" y="2770752"/>
            <a:chExt cx="5802891" cy="652464"/>
          </a:xfrm>
          <a:solidFill>
            <a:srgbClr val="AFC3C2"/>
          </a:solidFill>
        </p:grpSpPr>
        <p:sp>
          <p:nvSpPr>
            <p:cNvPr id="32" name="모서리가 둥근 직사각형 31"/>
            <p:cNvSpPr/>
            <p:nvPr/>
          </p:nvSpPr>
          <p:spPr>
            <a:xfrm>
              <a:off x="1742968" y="2770752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Rectangle 37"/>
            <p:cNvSpPr>
              <a:spLocks noChangeArrowheads="1"/>
            </p:cNvSpPr>
            <p:nvPr/>
          </p:nvSpPr>
          <p:spPr bwMode="gray">
            <a:xfrm>
              <a:off x="1742968" y="2777058"/>
              <a:ext cx="506413" cy="646158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2</a:t>
              </a:r>
            </a:p>
          </p:txBody>
        </p:sp>
        <p:sp>
          <p:nvSpPr>
            <p:cNvPr id="34" name="Rectangle 43"/>
            <p:cNvSpPr>
              <a:spLocks noChangeArrowheads="1"/>
            </p:cNvSpPr>
            <p:nvPr/>
          </p:nvSpPr>
          <p:spPr bwMode="gray">
            <a:xfrm>
              <a:off x="2529742" y="2965970"/>
              <a:ext cx="4915849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국내 개별주식옵션 시장 현황 및 특징</a:t>
              </a:r>
            </a:p>
          </p:txBody>
        </p:sp>
      </p:grpSp>
      <p:grpSp>
        <p:nvGrpSpPr>
          <p:cNvPr id="35" name="그룹 34"/>
          <p:cNvGrpSpPr/>
          <p:nvPr/>
        </p:nvGrpSpPr>
        <p:grpSpPr>
          <a:xfrm>
            <a:off x="1742967" y="3548663"/>
            <a:ext cx="5802891" cy="655616"/>
            <a:chOff x="1742967" y="3581857"/>
            <a:chExt cx="5802891" cy="655616"/>
          </a:xfrm>
          <a:solidFill>
            <a:srgbClr val="AFC3C2"/>
          </a:solidFill>
        </p:grpSpPr>
        <p:sp>
          <p:nvSpPr>
            <p:cNvPr id="36" name="모서리가 둥근 직사각형 35"/>
            <p:cNvSpPr/>
            <p:nvPr/>
          </p:nvSpPr>
          <p:spPr>
            <a:xfrm>
              <a:off x="1742967" y="3581857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Rectangle 39"/>
            <p:cNvSpPr>
              <a:spLocks noChangeArrowheads="1"/>
            </p:cNvSpPr>
            <p:nvPr/>
          </p:nvSpPr>
          <p:spPr bwMode="gray">
            <a:xfrm>
              <a:off x="1742968" y="3585010"/>
              <a:ext cx="506413" cy="652463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3</a:t>
              </a:r>
            </a:p>
          </p:txBody>
        </p:sp>
        <p:sp>
          <p:nvSpPr>
            <p:cNvPr id="38" name="Rectangle 44"/>
            <p:cNvSpPr>
              <a:spLocks noChangeArrowheads="1"/>
            </p:cNvSpPr>
            <p:nvPr/>
          </p:nvSpPr>
          <p:spPr bwMode="gray">
            <a:xfrm>
              <a:off x="2529742" y="3773923"/>
              <a:ext cx="5016116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개별주식옵션의 특징 및 활용</a:t>
              </a:r>
            </a:p>
          </p:txBody>
        </p:sp>
      </p:grpSp>
      <p:grpSp>
        <p:nvGrpSpPr>
          <p:cNvPr id="39" name="그룹 38"/>
          <p:cNvGrpSpPr/>
          <p:nvPr/>
        </p:nvGrpSpPr>
        <p:grpSpPr>
          <a:xfrm>
            <a:off x="1742967" y="4275083"/>
            <a:ext cx="5802891" cy="658767"/>
            <a:chOff x="1742967" y="4386658"/>
            <a:chExt cx="5802891" cy="658767"/>
          </a:xfrm>
          <a:solidFill>
            <a:srgbClr val="AFC3C2"/>
          </a:solidFill>
        </p:grpSpPr>
        <p:sp>
          <p:nvSpPr>
            <p:cNvPr id="40" name="모서리가 둥근 직사각형 39"/>
            <p:cNvSpPr/>
            <p:nvPr/>
          </p:nvSpPr>
          <p:spPr>
            <a:xfrm>
              <a:off x="1742967" y="4386658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Rectangle 41"/>
            <p:cNvSpPr>
              <a:spLocks noChangeArrowheads="1"/>
            </p:cNvSpPr>
            <p:nvPr/>
          </p:nvSpPr>
          <p:spPr bwMode="gray">
            <a:xfrm>
              <a:off x="1742968" y="4392963"/>
              <a:ext cx="506413" cy="65246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4</a:t>
              </a:r>
            </a:p>
          </p:txBody>
        </p:sp>
        <p:sp>
          <p:nvSpPr>
            <p:cNvPr id="42" name="Rectangle 45"/>
            <p:cNvSpPr>
              <a:spLocks noChangeArrowheads="1"/>
            </p:cNvSpPr>
            <p:nvPr/>
          </p:nvSpPr>
          <p:spPr bwMode="gray">
            <a:xfrm>
              <a:off x="2535839" y="4567333"/>
              <a:ext cx="4908540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dirty="0">
                  <a:solidFill>
                    <a:schemeClr val="bg1"/>
                  </a:solidFill>
                  <a:latin typeface="+mj-ea"/>
                </a:rPr>
                <a:t>개별주식옵션 시장</a:t>
              </a:r>
              <a:r>
                <a:rPr lang="en-US" altLang="ko-KR" sz="1800" b="1" dirty="0">
                  <a:solidFill>
                    <a:schemeClr val="bg1"/>
                  </a:solidFill>
                  <a:latin typeface="+mj-ea"/>
                </a:rPr>
                <a:t> </a:t>
              </a:r>
              <a:r>
                <a:rPr lang="ko-KR" altLang="en-US" sz="1800" b="1" dirty="0">
                  <a:solidFill>
                    <a:schemeClr val="bg1"/>
                  </a:solidFill>
                  <a:latin typeface="+mj-ea"/>
                </a:rPr>
                <a:t>개선 방안</a:t>
              </a:r>
              <a:endParaRPr lang="en-US" altLang="ko-KR" sz="1800" b="1" dirty="0">
                <a:solidFill>
                  <a:schemeClr val="bg1"/>
                </a:solidFill>
                <a:latin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358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개별주식옵션 시장 </a:t>
            </a:r>
            <a:r>
              <a:rPr lang="ko-KR" altLang="en-US" dirty="0"/>
              <a:t>유동성 </a:t>
            </a:r>
            <a:r>
              <a:rPr lang="ko-KR" altLang="en-US" dirty="0" smtClean="0"/>
              <a:t>개선</a:t>
            </a:r>
            <a:endParaRPr lang="ko-KR" alt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20</a:t>
            </a:fld>
            <a:endParaRPr lang="ko-KR" alt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261840" y="1167717"/>
            <a:ext cx="8598564" cy="2310309"/>
            <a:chOff x="373987" y="1210196"/>
            <a:chExt cx="8598564" cy="2246916"/>
          </a:xfrm>
        </p:grpSpPr>
        <p:sp>
          <p:nvSpPr>
            <p:cNvPr id="34" name="직각 삼각형 33">
              <a:extLst>
                <a:ext uri="{FF2B5EF4-FFF2-40B4-BE49-F238E27FC236}">
                  <a16:creationId xmlns="" xmlns:a16="http://schemas.microsoft.com/office/drawing/2014/main" id="{A088C8B3-292D-4F16-9D11-A6AD394224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73988" y="1591841"/>
              <a:ext cx="156217" cy="177493"/>
            </a:xfrm>
            <a:prstGeom prst="rtTriangle">
              <a:avLst/>
            </a:prstGeom>
            <a:solidFill>
              <a:srgbClr val="3A5C98"/>
            </a:solidFill>
            <a:ln>
              <a:noFill/>
            </a:ln>
          </p:spPr>
          <p:txBody>
            <a:bodyPr/>
            <a:lstStyle>
              <a:defPPr>
                <a:defRPr lang="ko-K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</p:txBody>
        </p:sp>
        <p:grpSp>
          <p:nvGrpSpPr>
            <p:cNvPr id="21" name="그룹 20">
              <a:extLst>
                <a:ext uri="{FF2B5EF4-FFF2-40B4-BE49-F238E27FC236}">
                  <a16:creationId xmlns="" xmlns:a16="http://schemas.microsoft.com/office/drawing/2014/main" id="{0C074982-2060-4B50-BE7B-0AE4D4975270}"/>
                </a:ext>
              </a:extLst>
            </p:cNvPr>
            <p:cNvGrpSpPr/>
            <p:nvPr/>
          </p:nvGrpSpPr>
          <p:grpSpPr>
            <a:xfrm>
              <a:off x="373987" y="1210196"/>
              <a:ext cx="8598564" cy="2246916"/>
              <a:chOff x="138722" y="4990210"/>
              <a:chExt cx="8247173" cy="1539549"/>
            </a:xfrm>
          </p:grpSpPr>
          <p:sp>
            <p:nvSpPr>
              <p:cNvPr id="24" name="직사각형 23">
                <a:extLst>
                  <a:ext uri="{FF2B5EF4-FFF2-40B4-BE49-F238E27FC236}">
                    <a16:creationId xmlns="" xmlns:a16="http://schemas.microsoft.com/office/drawing/2014/main" id="{75C6B907-3342-4D82-A455-601D40D40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126" y="5209985"/>
                <a:ext cx="8147769" cy="1319774"/>
              </a:xfrm>
              <a:prstGeom prst="rect">
                <a:avLst/>
              </a:prstGeom>
              <a:solidFill>
                <a:srgbClr val="F2F2F2"/>
              </a:solidFill>
              <a:ln w="19050" algn="ctr">
                <a:noFill/>
                <a:round/>
                <a:headEnd/>
                <a:tailEnd/>
              </a:ln>
            </p:spPr>
            <p:txBody>
              <a:bodyPr lIns="144000" tIns="144000"/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500" b="1" dirty="0" smtClean="0">
                    <a:latin typeface="+mn-ea"/>
                    <a:ea typeface="+mn-ea"/>
                  </a:rPr>
                  <a:t>시장조성자의 </a:t>
                </a:r>
                <a:r>
                  <a:rPr lang="ko-KR" altLang="en-US" sz="1500" b="1" dirty="0">
                    <a:latin typeface="+mn-ea"/>
                    <a:ea typeface="+mn-ea"/>
                  </a:rPr>
                  <a:t>역할이 </a:t>
                </a:r>
                <a:r>
                  <a:rPr lang="ko-KR" altLang="en-US" sz="1500" b="1" dirty="0" smtClean="0">
                    <a:latin typeface="+mn-ea"/>
                    <a:ea typeface="+mn-ea"/>
                  </a:rPr>
                  <a:t>중요</a:t>
                </a:r>
                <a:r>
                  <a:rPr lang="en-US" altLang="ko-KR" sz="1500" b="1" dirty="0" smtClean="0">
                    <a:latin typeface="+mn-ea"/>
                    <a:ea typeface="+mn-ea"/>
                  </a:rPr>
                  <a:t>: </a:t>
                </a:r>
                <a:r>
                  <a:rPr lang="ko-KR" altLang="en-US" sz="1400" dirty="0" smtClean="0">
                    <a:latin typeface="+mn-ea"/>
                    <a:ea typeface="+mn-ea"/>
                  </a:rPr>
                  <a:t>과거 </a:t>
                </a:r>
                <a:r>
                  <a:rPr lang="ko-KR" altLang="en-US" sz="1400" dirty="0" err="1" smtClean="0">
                    <a:latin typeface="+mn-ea"/>
                    <a:ea typeface="+mn-ea"/>
                  </a:rPr>
                  <a:t>시장조성자에</a:t>
                </a:r>
                <a:r>
                  <a:rPr lang="ko-KR" altLang="en-US" sz="1400" dirty="0" smtClean="0">
                    <a:latin typeface="+mn-ea"/>
                    <a:ea typeface="+mn-ea"/>
                  </a:rPr>
                  <a:t> 대한 제도 및 상황에 따라 시장이 크게 영향을 받음</a:t>
                </a:r>
                <a:endParaRPr lang="en-US" altLang="ko-KR" sz="1400" dirty="0" smtClean="0">
                  <a:latin typeface="+mn-ea"/>
                  <a:ea typeface="+mn-ea"/>
                </a:endParaRPr>
              </a:p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500" dirty="0" smtClean="0">
                    <a:latin typeface="+mn-ea"/>
                    <a:ea typeface="+mn-ea"/>
                  </a:rPr>
                  <a:t>적극적인 시장조성 </a:t>
                </a:r>
                <a:r>
                  <a:rPr lang="ko-KR" altLang="en-US" sz="1500" dirty="0" err="1" smtClean="0">
                    <a:latin typeface="+mn-ea"/>
                    <a:ea typeface="+mn-ea"/>
                  </a:rPr>
                  <a:t>역할시</a:t>
                </a:r>
                <a:r>
                  <a:rPr lang="en-US" altLang="ko-KR" sz="1500" dirty="0" smtClean="0">
                    <a:latin typeface="+mn-ea"/>
                    <a:ea typeface="+mn-ea"/>
                  </a:rPr>
                  <a:t>(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의무 외 종목</a:t>
                </a:r>
                <a:r>
                  <a:rPr lang="en-US" altLang="ko-KR" sz="1500" dirty="0" smtClean="0">
                    <a:latin typeface="+mn-ea"/>
                    <a:ea typeface="+mn-ea"/>
                  </a:rPr>
                  <a:t>, 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거래량 등</a:t>
                </a:r>
                <a:r>
                  <a:rPr lang="en-US" altLang="ko-KR" sz="1500" dirty="0" smtClean="0">
                    <a:latin typeface="+mn-ea"/>
                    <a:ea typeface="+mn-ea"/>
                  </a:rPr>
                  <a:t>) 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추가 인센티브 제공</a:t>
                </a:r>
                <a:endParaRPr lang="en-US" altLang="ko-KR" sz="1500" dirty="0" smtClean="0">
                  <a:latin typeface="+mn-ea"/>
                  <a:ea typeface="+mn-ea"/>
                </a:endParaRPr>
              </a:p>
              <a:p>
                <a:pPr marL="360000" lvl="1" indent="-144000" eaLnBrk="1" hangingPunct="1">
                  <a:lnSpc>
                    <a:spcPct val="17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ko-KR" altLang="en-US" sz="1300" dirty="0" smtClean="0">
                    <a:latin typeface="+mn-ea"/>
                    <a:ea typeface="+mn-ea"/>
                  </a:rPr>
                  <a:t>옵션의 경우 변동성도 포함되며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, </a:t>
                </a:r>
                <a:r>
                  <a:rPr lang="ko-KR" altLang="en-US" sz="1300" dirty="0" err="1" smtClean="0">
                    <a:latin typeface="+mn-ea"/>
                    <a:ea typeface="+mn-ea"/>
                  </a:rPr>
                  <a:t>기초자산별로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 다양한 행사가격이 존재하는 등 시장조성 과정에서 타상품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(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선물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)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대비 </a:t>
                </a:r>
                <a:r>
                  <a:rPr lang="ko-KR" altLang="en-US" sz="1300" b="1" dirty="0" smtClean="0">
                    <a:latin typeface="+mn-ea"/>
                    <a:ea typeface="+mn-ea"/>
                  </a:rPr>
                  <a:t>시스템 운용 및 위험관리의 난이도가 높은 점을 감안할 필요</a:t>
                </a:r>
                <a:endParaRPr lang="en-US" altLang="ko-KR" sz="1300" b="1" dirty="0" smtClean="0">
                  <a:latin typeface="+mn-ea"/>
                  <a:ea typeface="+mn-ea"/>
                </a:endParaRPr>
              </a:p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500" dirty="0" smtClean="0">
                    <a:latin typeface="+mn-ea"/>
                    <a:ea typeface="+mn-ea"/>
                  </a:rPr>
                  <a:t>시장조성에 필요한 시스템이나 거래 플랫폼을 거래소 차원에서 개발하여 지원하는 방안도 검토</a:t>
                </a:r>
                <a:endParaRPr lang="en-US" altLang="ko-KR" sz="1500" dirty="0">
                  <a:latin typeface="+mn-ea"/>
                  <a:ea typeface="+mn-ea"/>
                </a:endParaRPr>
              </a:p>
            </p:txBody>
          </p:sp>
          <p:sp>
            <p:nvSpPr>
              <p:cNvPr id="22" name="직사각형 21">
                <a:extLst>
                  <a:ext uri="{FF2B5EF4-FFF2-40B4-BE49-F238E27FC236}">
                    <a16:creationId xmlns="" xmlns:a16="http://schemas.microsoft.com/office/drawing/2014/main" id="{26D98708-3A6B-4560-96DC-01BDD3FD2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722" y="4990210"/>
                <a:ext cx="4724674" cy="260219"/>
              </a:xfrm>
              <a:prstGeom prst="rect">
                <a:avLst/>
              </a:prstGeom>
              <a:solidFill>
                <a:srgbClr val="5C8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lvl="0" eaLnBrk="1" hangingPunct="1">
                  <a:lnSpc>
                    <a:spcPct val="150000"/>
                  </a:lnSpc>
                  <a:defRPr/>
                </a:pPr>
                <a:r>
                  <a:rPr lang="ko-KR" altLang="en-US" sz="1600" b="1" dirty="0">
                    <a:solidFill>
                      <a:schemeClr val="bg1"/>
                    </a:solidFill>
                    <a:latin typeface="+mn-ea"/>
                    <a:ea typeface="+mn-ea"/>
                  </a:rPr>
                  <a:t>시장조성자의 </a:t>
                </a:r>
                <a:r>
                  <a:rPr lang="ko-KR" altLang="en-US" sz="1600" b="1" dirty="0" smtClean="0">
                    <a:solidFill>
                      <a:schemeClr val="bg1"/>
                    </a:solidFill>
                    <a:latin typeface="+mn-ea"/>
                    <a:ea typeface="+mn-ea"/>
                  </a:rPr>
                  <a:t>인센티브와 연계된 역할 확대를 검토</a:t>
                </a:r>
                <a:endParaRPr kumimoji="1" lang="ko-KR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ea"/>
                  <a:ea typeface="+mn-ea"/>
                </a:endParaRPr>
              </a:p>
            </p:txBody>
          </p:sp>
        </p:grpSp>
      </p:grpSp>
      <p:grpSp>
        <p:nvGrpSpPr>
          <p:cNvPr id="9" name="그룹 8"/>
          <p:cNvGrpSpPr/>
          <p:nvPr/>
        </p:nvGrpSpPr>
        <p:grpSpPr>
          <a:xfrm>
            <a:off x="261841" y="3648270"/>
            <a:ext cx="8598563" cy="2930482"/>
            <a:chOff x="373988" y="3641881"/>
            <a:chExt cx="8598563" cy="3086308"/>
          </a:xfrm>
        </p:grpSpPr>
        <p:sp>
          <p:nvSpPr>
            <p:cNvPr id="37" name="직각 삼각형 36">
              <a:extLst>
                <a:ext uri="{FF2B5EF4-FFF2-40B4-BE49-F238E27FC236}">
                  <a16:creationId xmlns="" xmlns:a16="http://schemas.microsoft.com/office/drawing/2014/main" id="{A088C8B3-292D-4F16-9D11-A6AD394224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73988" y="4088842"/>
              <a:ext cx="156217" cy="177493"/>
            </a:xfrm>
            <a:prstGeom prst="rtTriangle">
              <a:avLst/>
            </a:prstGeom>
            <a:solidFill>
              <a:srgbClr val="3A5C98"/>
            </a:solidFill>
            <a:ln>
              <a:noFill/>
            </a:ln>
          </p:spPr>
          <p:txBody>
            <a:bodyPr/>
            <a:lstStyle>
              <a:defPPr>
                <a:defRPr lang="ko-K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 panose="020B0600000101010101" pitchFamily="50" charset="-127"/>
                <a:ea typeface="굴림" panose="020B0600000101010101" pitchFamily="50" charset="-127"/>
                <a:cs typeface="+mn-cs"/>
              </a:endParaRPr>
            </a:p>
          </p:txBody>
        </p:sp>
        <p:grpSp>
          <p:nvGrpSpPr>
            <p:cNvPr id="38" name="그룹 37">
              <a:extLst>
                <a:ext uri="{FF2B5EF4-FFF2-40B4-BE49-F238E27FC236}">
                  <a16:creationId xmlns="" xmlns:a16="http://schemas.microsoft.com/office/drawing/2014/main" id="{0C074982-2060-4B50-BE7B-0AE4D4975270}"/>
                </a:ext>
              </a:extLst>
            </p:cNvPr>
            <p:cNvGrpSpPr/>
            <p:nvPr/>
          </p:nvGrpSpPr>
          <p:grpSpPr>
            <a:xfrm>
              <a:off x="373988" y="3641881"/>
              <a:ext cx="8598563" cy="3086308"/>
              <a:chOff x="138723" y="4962782"/>
              <a:chExt cx="8247172" cy="2114685"/>
            </a:xfrm>
          </p:grpSpPr>
          <p:sp>
            <p:nvSpPr>
              <p:cNvPr id="40" name="직사각형 39">
                <a:extLst>
                  <a:ext uri="{FF2B5EF4-FFF2-40B4-BE49-F238E27FC236}">
                    <a16:creationId xmlns="" xmlns:a16="http://schemas.microsoft.com/office/drawing/2014/main" id="{75C6B907-3342-4D82-A455-601D40D40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126" y="5209983"/>
                <a:ext cx="8147769" cy="1867484"/>
              </a:xfrm>
              <a:prstGeom prst="rect">
                <a:avLst/>
              </a:prstGeom>
              <a:solidFill>
                <a:srgbClr val="F2F2F2"/>
              </a:solidFill>
              <a:ln w="19050" algn="ctr">
                <a:noFill/>
                <a:round/>
                <a:headEnd/>
                <a:tailEnd/>
              </a:ln>
            </p:spPr>
            <p:txBody>
              <a:bodyPr lIns="144000" tIns="144000"/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500" dirty="0" smtClean="0">
                    <a:latin typeface="+mn-ea"/>
                    <a:ea typeface="+mn-ea"/>
                  </a:rPr>
                  <a:t>투자자의</a:t>
                </a:r>
                <a:r>
                  <a:rPr lang="en-US" altLang="ko-KR" sz="1500" dirty="0" smtClean="0">
                    <a:latin typeface="+mn-ea"/>
                    <a:ea typeface="+mn-ea"/>
                  </a:rPr>
                  <a:t> 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호가제출 </a:t>
                </a:r>
                <a:r>
                  <a:rPr lang="ko-KR" altLang="en-US" sz="1500" dirty="0" err="1" smtClean="0">
                    <a:latin typeface="+mn-ea"/>
                    <a:ea typeface="+mn-ea"/>
                  </a:rPr>
                  <a:t>요청시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 등록된 시장참여자가 체결 가능한 매수〮매도 호가를 제시</a:t>
                </a:r>
                <a:endParaRPr lang="en-US" altLang="ko-KR" sz="1500" dirty="0" smtClean="0">
                  <a:latin typeface="+mn-ea"/>
                  <a:ea typeface="+mn-ea"/>
                </a:endParaRPr>
              </a:p>
              <a:p>
                <a:pPr marL="360000" lvl="1" indent="-144000" eaLnBrk="1" hangingPunct="1">
                  <a:lnSpc>
                    <a:spcPct val="17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ko-KR" altLang="en-US" sz="1300" dirty="0" err="1" smtClean="0">
                    <a:latin typeface="+mn-ea"/>
                    <a:ea typeface="+mn-ea"/>
                  </a:rPr>
                  <a:t>시장조성자</a:t>
                </a:r>
                <a:r>
                  <a:rPr lang="en-US" altLang="ko-KR" sz="1300" dirty="0">
                    <a:latin typeface="+mn-ea"/>
                    <a:ea typeface="+mn-ea"/>
                  </a:rPr>
                  <a:t>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외에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일반 위탁자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(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예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: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외국인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)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도 호가 제출자로 등록</a:t>
                </a:r>
                <a:endParaRPr lang="en-US" altLang="ko-KR" sz="1300" dirty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500" dirty="0" err="1" smtClean="0">
                    <a:latin typeface="+mn-ea"/>
                    <a:ea typeface="+mn-ea"/>
                  </a:rPr>
                  <a:t>근월물부터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 </a:t>
                </a:r>
                <a:r>
                  <a:rPr lang="ko-KR" altLang="en-US" sz="1500" dirty="0" err="1" smtClean="0">
                    <a:latin typeface="+mn-ea"/>
                    <a:ea typeface="+mn-ea"/>
                  </a:rPr>
                  <a:t>원원물로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 점차 대상을 확대</a:t>
                </a:r>
                <a:endParaRPr lang="en-US" altLang="ko-KR" sz="1500" dirty="0" smtClean="0">
                  <a:latin typeface="+mn-ea"/>
                  <a:ea typeface="+mn-ea"/>
                </a:endParaRPr>
              </a:p>
              <a:p>
                <a:pPr marL="360000" lvl="1" indent="-144000" eaLnBrk="1" hangingPunct="1">
                  <a:lnSpc>
                    <a:spcPct val="17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ko-KR" altLang="en-US" sz="1300" dirty="0" smtClean="0">
                    <a:latin typeface="+mn-ea"/>
                    <a:ea typeface="+mn-ea"/>
                  </a:rPr>
                  <a:t>시장조성 의무종목 </a:t>
                </a:r>
                <a:r>
                  <a:rPr lang="ko-KR" altLang="en-US" sz="1300" dirty="0" err="1" smtClean="0">
                    <a:latin typeface="+mn-ea"/>
                    <a:ea typeface="+mn-ea"/>
                  </a:rPr>
                  <a:t>변경시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(</a:t>
                </a:r>
                <a:r>
                  <a:rPr lang="ko-KR" altLang="en-US" sz="1300" dirty="0" err="1" smtClean="0">
                    <a:latin typeface="+mn-ea"/>
                    <a:ea typeface="+mn-ea"/>
                  </a:rPr>
                  <a:t>근월물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),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포지션 </a:t>
                </a:r>
                <a:r>
                  <a:rPr lang="ko-KR" altLang="en-US" sz="1300" dirty="0">
                    <a:latin typeface="+mn-ea"/>
                    <a:ea typeface="+mn-ea"/>
                  </a:rPr>
                  <a:t>관리에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필요한 유동성 </a:t>
                </a:r>
                <a:r>
                  <a:rPr lang="ko-KR" altLang="en-US" sz="1300" dirty="0" err="1">
                    <a:latin typeface="+mn-ea"/>
                    <a:ea typeface="+mn-ea"/>
                  </a:rPr>
                  <a:t>안정망을</a:t>
                </a:r>
                <a:r>
                  <a:rPr lang="ko-KR" altLang="en-US" sz="1300" dirty="0">
                    <a:latin typeface="+mn-ea"/>
                    <a:ea typeface="+mn-ea"/>
                  </a:rPr>
                  <a:t>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제공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(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강태훈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(2019))</a:t>
                </a:r>
              </a:p>
              <a:p>
                <a:pPr marL="360000" lvl="1" indent="-144000" eaLnBrk="1" hangingPunct="1">
                  <a:lnSpc>
                    <a:spcPct val="17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ko-KR" altLang="en-US" sz="1300" dirty="0" err="1" smtClean="0">
                    <a:latin typeface="+mn-ea"/>
                    <a:ea typeface="+mn-ea"/>
                  </a:rPr>
                  <a:t>원월물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 거래 활성화 기대 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=&gt;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장외 수요의 장내화</a:t>
                </a:r>
                <a:r>
                  <a:rPr lang="en-US" altLang="ko-KR" sz="1300" dirty="0" smtClean="0">
                    <a:latin typeface="+mn-ea"/>
                    <a:ea typeface="+mn-ea"/>
                  </a:rPr>
                  <a:t>,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거래자간 비용 감소</a:t>
                </a:r>
                <a:endParaRPr lang="en-US" altLang="ko-KR" sz="1300" dirty="0" smtClean="0">
                  <a:latin typeface="+mn-ea"/>
                  <a:ea typeface="+mn-ea"/>
                </a:endParaRPr>
              </a:p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500" dirty="0" smtClean="0">
                    <a:latin typeface="+mn-ea"/>
                    <a:ea typeface="+mn-ea"/>
                  </a:rPr>
                  <a:t>참여 </a:t>
                </a:r>
                <a:r>
                  <a:rPr lang="ko-KR" altLang="en-US" sz="1500" dirty="0" err="1" smtClean="0">
                    <a:latin typeface="+mn-ea"/>
                    <a:ea typeface="+mn-ea"/>
                  </a:rPr>
                  <a:t>시장조성자에게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 인센티브 제공</a:t>
                </a:r>
                <a:endParaRPr lang="en-US" altLang="ko-KR" sz="1500" dirty="0" smtClean="0">
                  <a:latin typeface="+mn-ea"/>
                  <a:ea typeface="+mn-ea"/>
                </a:endParaRPr>
              </a:p>
              <a:p>
                <a:pPr>
                  <a:lnSpc>
                    <a:spcPct val="170000"/>
                  </a:lnSpc>
                </a:pPr>
                <a:r>
                  <a:rPr lang="ko-KR" altLang="en-US" sz="1200" dirty="0" smtClean="0">
                    <a:latin typeface="+mn-ea"/>
                    <a:ea typeface="+mn-ea"/>
                  </a:rPr>
                  <a:t>주</a:t>
                </a:r>
                <a:r>
                  <a:rPr lang="en-US" altLang="ko-KR" sz="1200" dirty="0" smtClean="0">
                    <a:latin typeface="+mn-ea"/>
                    <a:ea typeface="+mn-ea"/>
                  </a:rPr>
                  <a:t>: </a:t>
                </a:r>
                <a:r>
                  <a:rPr lang="ko-KR" altLang="en-US" sz="1200" dirty="0" smtClean="0">
                    <a:latin typeface="+mn-ea"/>
                    <a:ea typeface="+mn-ea"/>
                  </a:rPr>
                  <a:t>해외 주요거래소들은 이미 </a:t>
                </a:r>
                <a:r>
                  <a:rPr lang="en-US" altLang="ko-KR" sz="1200" dirty="0" smtClean="0">
                    <a:latin typeface="+mn-ea"/>
                    <a:ea typeface="+mn-ea"/>
                  </a:rPr>
                  <a:t>RFQ </a:t>
                </a:r>
                <a:r>
                  <a:rPr lang="ko-KR" altLang="en-US" sz="1200" dirty="0" smtClean="0">
                    <a:latin typeface="+mn-ea"/>
                    <a:ea typeface="+mn-ea"/>
                  </a:rPr>
                  <a:t>도입</a:t>
                </a:r>
                <a:r>
                  <a:rPr lang="en-US" altLang="ko-KR" sz="1200" dirty="0" smtClean="0">
                    <a:latin typeface="+mn-ea"/>
                    <a:ea typeface="+mn-ea"/>
                  </a:rPr>
                  <a:t>(TAIFEX(2004</a:t>
                </a:r>
                <a:r>
                  <a:rPr lang="en-US" altLang="ko-KR" sz="1200" dirty="0">
                    <a:latin typeface="+mn-ea"/>
                    <a:ea typeface="+mn-ea"/>
                  </a:rPr>
                  <a:t>), </a:t>
                </a:r>
                <a:r>
                  <a:rPr lang="en-US" altLang="ko-KR" sz="1200" dirty="0" err="1">
                    <a:latin typeface="+mn-ea"/>
                    <a:ea typeface="+mn-ea"/>
                  </a:rPr>
                  <a:t>Eurex</a:t>
                </a:r>
                <a:r>
                  <a:rPr lang="en-US" altLang="ko-KR" sz="1200" dirty="0">
                    <a:latin typeface="+mn-ea"/>
                    <a:ea typeface="+mn-ea"/>
                  </a:rPr>
                  <a:t>(2010</a:t>
                </a:r>
                <a:r>
                  <a:rPr lang="ko-KR" altLang="en-US" sz="1200" dirty="0">
                    <a:latin typeface="+mn-ea"/>
                    <a:ea typeface="+mn-ea"/>
                  </a:rPr>
                  <a:t>년 이전</a:t>
                </a:r>
                <a:r>
                  <a:rPr lang="en-US" altLang="ko-KR" sz="1200" dirty="0">
                    <a:latin typeface="+mn-ea"/>
                    <a:ea typeface="+mn-ea"/>
                  </a:rPr>
                  <a:t>), TSE(2009), OSE(2011), SGX(2015</a:t>
                </a:r>
                <a:r>
                  <a:rPr lang="en-US" altLang="ko-KR" sz="1200" dirty="0" smtClean="0">
                    <a:latin typeface="+mn-ea"/>
                    <a:ea typeface="+mn-ea"/>
                  </a:rPr>
                  <a:t>))</a:t>
                </a:r>
              </a:p>
            </p:txBody>
          </p:sp>
          <p:sp>
            <p:nvSpPr>
              <p:cNvPr id="41" name="직사각형 40">
                <a:extLst>
                  <a:ext uri="{FF2B5EF4-FFF2-40B4-BE49-F238E27FC236}">
                    <a16:creationId xmlns="" xmlns:a16="http://schemas.microsoft.com/office/drawing/2014/main" id="{26D98708-3A6B-4560-96DC-01BDD3FD2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723" y="4962782"/>
                <a:ext cx="2899015" cy="306250"/>
              </a:xfrm>
              <a:prstGeom prst="rect">
                <a:avLst/>
              </a:prstGeom>
              <a:solidFill>
                <a:srgbClr val="5C8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lvl="0" eaLnBrk="1" hangingPunct="1">
                  <a:lnSpc>
                    <a:spcPct val="150000"/>
                  </a:lnSpc>
                  <a:defRPr/>
                </a:pPr>
                <a:r>
                  <a:rPr lang="en-US" altLang="ko-KR" sz="1600" b="1" dirty="0" smtClean="0">
                    <a:solidFill>
                      <a:schemeClr val="bg1"/>
                    </a:solidFill>
                    <a:latin typeface="+mn-ea"/>
                    <a:ea typeface="+mn-ea"/>
                  </a:rPr>
                  <a:t>RFQ(Request </a:t>
                </a:r>
                <a:r>
                  <a:rPr lang="en-US" altLang="ko-KR" sz="1600" b="1" dirty="0">
                    <a:solidFill>
                      <a:schemeClr val="bg1"/>
                    </a:solidFill>
                    <a:latin typeface="+mn-ea"/>
                    <a:ea typeface="+mn-ea"/>
                  </a:rPr>
                  <a:t>for quote) </a:t>
                </a:r>
                <a:r>
                  <a:rPr lang="ko-KR" altLang="en-US" sz="1600" b="1" dirty="0" smtClean="0">
                    <a:solidFill>
                      <a:schemeClr val="bg1"/>
                    </a:solidFill>
                    <a:latin typeface="+mn-ea"/>
                    <a:ea typeface="+mn-ea"/>
                  </a:rPr>
                  <a:t>도입</a:t>
                </a:r>
                <a:endParaRPr kumimoji="1" lang="ko-KR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ea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43012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개별주식옵션 상품 개발</a:t>
            </a:r>
            <a:endParaRPr lang="ko-KR" alt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21</a:t>
            </a:fld>
            <a:endParaRPr lang="ko-KR" altLang="en-US" dirty="0"/>
          </a:p>
        </p:txBody>
      </p:sp>
      <p:grpSp>
        <p:nvGrpSpPr>
          <p:cNvPr id="8" name="그룹 7"/>
          <p:cNvGrpSpPr/>
          <p:nvPr/>
        </p:nvGrpSpPr>
        <p:grpSpPr>
          <a:xfrm>
            <a:off x="261840" y="1099770"/>
            <a:ext cx="8598564" cy="2382439"/>
            <a:chOff x="373987" y="1123701"/>
            <a:chExt cx="8598564" cy="2785125"/>
          </a:xfrm>
        </p:grpSpPr>
        <p:sp>
          <p:nvSpPr>
            <p:cNvPr id="34" name="직각 삼각형 33">
              <a:extLst>
                <a:ext uri="{FF2B5EF4-FFF2-40B4-BE49-F238E27FC236}">
                  <a16:creationId xmlns="" xmlns:a16="http://schemas.microsoft.com/office/drawing/2014/main" id="{A088C8B3-292D-4F16-9D11-A6AD394224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73988" y="1591841"/>
              <a:ext cx="156217" cy="177493"/>
            </a:xfrm>
            <a:prstGeom prst="rtTriangle">
              <a:avLst/>
            </a:prstGeom>
            <a:solidFill>
              <a:srgbClr val="3A5C98"/>
            </a:solidFill>
            <a:ln>
              <a:noFill/>
            </a:ln>
          </p:spPr>
          <p:txBody>
            <a:bodyPr/>
            <a:lstStyle>
              <a:defPPr>
                <a:defRPr lang="ko-K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 panose="020B0600000101010101" pitchFamily="50" charset="-127"/>
                <a:ea typeface="굴림" panose="020B0600000101010101" pitchFamily="50" charset="-127"/>
                <a:cs typeface="+mn-cs"/>
              </a:endParaRPr>
            </a:p>
          </p:txBody>
        </p:sp>
        <p:grpSp>
          <p:nvGrpSpPr>
            <p:cNvPr id="21" name="그룹 20">
              <a:extLst>
                <a:ext uri="{FF2B5EF4-FFF2-40B4-BE49-F238E27FC236}">
                  <a16:creationId xmlns="" xmlns:a16="http://schemas.microsoft.com/office/drawing/2014/main" id="{0C074982-2060-4B50-BE7B-0AE4D4975270}"/>
                </a:ext>
              </a:extLst>
            </p:cNvPr>
            <p:cNvGrpSpPr/>
            <p:nvPr/>
          </p:nvGrpSpPr>
          <p:grpSpPr>
            <a:xfrm>
              <a:off x="373987" y="1123701"/>
              <a:ext cx="8598564" cy="2785125"/>
              <a:chOff x="138722" y="4930943"/>
              <a:chExt cx="8247173" cy="1908320"/>
            </a:xfrm>
          </p:grpSpPr>
          <p:sp>
            <p:nvSpPr>
              <p:cNvPr id="24" name="직사각형 23">
                <a:extLst>
                  <a:ext uri="{FF2B5EF4-FFF2-40B4-BE49-F238E27FC236}">
                    <a16:creationId xmlns="" xmlns:a16="http://schemas.microsoft.com/office/drawing/2014/main" id="{75C6B907-3342-4D82-A455-601D40D40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126" y="5209985"/>
                <a:ext cx="8147769" cy="1629278"/>
              </a:xfrm>
              <a:prstGeom prst="rect">
                <a:avLst/>
              </a:prstGeom>
              <a:solidFill>
                <a:srgbClr val="F2F2F2"/>
              </a:solidFill>
              <a:ln w="19050" algn="ctr">
                <a:noFill/>
                <a:round/>
                <a:headEnd/>
                <a:tailEnd/>
              </a:ln>
            </p:spPr>
            <p:txBody>
              <a:bodyPr lIns="144000" tIns="144000"/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600" spc="-50" dirty="0" smtClean="0"/>
                  <a:t>거래당사자가 </a:t>
                </a:r>
                <a:r>
                  <a:rPr lang="ko-KR" altLang="en-US" sz="1600" spc="-50" dirty="0"/>
                  <a:t>계약사항</a:t>
                </a:r>
                <a:r>
                  <a:rPr lang="en-US" altLang="ko-KR" sz="1600" spc="-50" dirty="0" smtClean="0"/>
                  <a:t>(</a:t>
                </a:r>
                <a:r>
                  <a:rPr lang="ko-KR" altLang="en-US" sz="1600" spc="-50" dirty="0" smtClean="0"/>
                  <a:t>만기</a:t>
                </a:r>
                <a:r>
                  <a:rPr lang="en-US" altLang="ko-KR" sz="1600" spc="-50" dirty="0"/>
                  <a:t>, </a:t>
                </a:r>
                <a:r>
                  <a:rPr lang="ko-KR" altLang="en-US" sz="1600" spc="-50" dirty="0"/>
                  <a:t>행사가</a:t>
                </a:r>
                <a:r>
                  <a:rPr lang="en-US" altLang="ko-KR" sz="1600" spc="-50" dirty="0"/>
                  <a:t>, </a:t>
                </a:r>
                <a:r>
                  <a:rPr lang="ko-KR" altLang="en-US" sz="1600" spc="-50" dirty="0" smtClean="0"/>
                  <a:t>행사결제방식</a:t>
                </a:r>
                <a:r>
                  <a:rPr lang="en-US" altLang="ko-KR" sz="1600" spc="-50" dirty="0" smtClean="0"/>
                  <a:t>)</a:t>
                </a:r>
                <a:r>
                  <a:rPr lang="ko-KR" altLang="en-US" sz="1600" spc="-50" dirty="0" smtClean="0"/>
                  <a:t>을 </a:t>
                </a:r>
                <a:r>
                  <a:rPr lang="ko-KR" altLang="en-US" sz="1600" spc="-50" dirty="0"/>
                  <a:t>다양하게 정할 수 있는 </a:t>
                </a:r>
                <a:r>
                  <a:rPr lang="ko-KR" altLang="en-US" sz="1600" spc="-50" dirty="0" err="1"/>
                  <a:t>비표준</a:t>
                </a:r>
                <a:r>
                  <a:rPr lang="ko-KR" altLang="en-US" sz="1600" spc="-50" dirty="0"/>
                  <a:t> </a:t>
                </a:r>
                <a:r>
                  <a:rPr lang="ko-KR" altLang="en-US" sz="1600" spc="-50" dirty="0" smtClean="0"/>
                  <a:t>옵션</a:t>
                </a:r>
                <a:endParaRPr lang="en-US" altLang="ko-KR" sz="1500" spc="-50" dirty="0">
                  <a:latin typeface="+mn-ea"/>
                  <a:ea typeface="+mn-ea"/>
                </a:endParaRPr>
              </a:p>
              <a:p>
                <a:pPr marL="360000" lvl="1" indent="-144000" eaLnBrk="1" hangingPunct="1">
                  <a:lnSpc>
                    <a:spcPct val="17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ko-KR" altLang="en-US" sz="1300" dirty="0">
                    <a:solidFill>
                      <a:srgbClr val="000000"/>
                    </a:solidFill>
                    <a:latin typeface="+mn-ea"/>
                    <a:ea typeface="+mn-ea"/>
                  </a:rPr>
                  <a:t>장외옵션의 장내화를 통해 </a:t>
                </a:r>
                <a:r>
                  <a:rPr lang="ko-KR" altLang="en-US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위험관리가 용이한 장점</a:t>
                </a:r>
                <a:endParaRPr lang="en-US" altLang="ko-KR" sz="1300" dirty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 marL="360000" lvl="1" indent="-144000" eaLnBrk="1" hangingPunct="1">
                  <a:lnSpc>
                    <a:spcPct val="17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en-US" altLang="ko-KR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RFQ(</a:t>
                </a:r>
                <a:r>
                  <a:rPr lang="ko-KR" altLang="en-US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또는</a:t>
                </a:r>
                <a:r>
                  <a:rPr lang="en-US" altLang="ko-KR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 </a:t>
                </a:r>
                <a:r>
                  <a:rPr lang="ko-KR" altLang="en-US" sz="1400" dirty="0" smtClean="0">
                    <a:latin typeface="+mn-ea"/>
                    <a:ea typeface="+mn-ea"/>
                  </a:rPr>
                  <a:t>브로커</a:t>
                </a:r>
                <a:r>
                  <a:rPr lang="en-US" altLang="ko-KR" sz="1400" dirty="0" smtClean="0">
                    <a:latin typeface="+mn-ea"/>
                    <a:ea typeface="+mn-ea"/>
                  </a:rPr>
                  <a:t>)</a:t>
                </a:r>
                <a:r>
                  <a:rPr lang="ko-KR" altLang="en-US" sz="1400" dirty="0" smtClean="0">
                    <a:latin typeface="+mn-ea"/>
                    <a:ea typeface="+mn-ea"/>
                  </a:rPr>
                  <a:t>를 </a:t>
                </a:r>
                <a:r>
                  <a:rPr lang="ko-KR" altLang="en-US" sz="1400" dirty="0">
                    <a:latin typeface="+mn-ea"/>
                    <a:ea typeface="+mn-ea"/>
                  </a:rPr>
                  <a:t>통해 </a:t>
                </a:r>
                <a:r>
                  <a:rPr lang="ko-KR" altLang="en-US" sz="1400" dirty="0" smtClean="0">
                    <a:latin typeface="+mn-ea"/>
                    <a:ea typeface="+mn-ea"/>
                  </a:rPr>
                  <a:t>거래상대방을 탐색</a:t>
                </a:r>
                <a:r>
                  <a:rPr lang="en-US" altLang="ko-KR" sz="1400" dirty="0" smtClean="0">
                    <a:latin typeface="+mn-ea"/>
                    <a:ea typeface="+mn-ea"/>
                  </a:rPr>
                  <a:t>, RFQ</a:t>
                </a:r>
                <a:r>
                  <a:rPr lang="ko-KR" altLang="en-US" sz="1400" dirty="0" smtClean="0">
                    <a:latin typeface="+mn-ea"/>
                    <a:ea typeface="+mn-ea"/>
                  </a:rPr>
                  <a:t>제도를 보완 또는 병행하여 제도를 설계할 필요</a:t>
                </a:r>
                <a:endParaRPr lang="en-US" altLang="ko-KR" sz="1400" dirty="0" smtClean="0">
                  <a:latin typeface="+mn-ea"/>
                  <a:ea typeface="+mn-ea"/>
                </a:endParaRPr>
              </a:p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600" dirty="0" smtClean="0"/>
                  <a:t>장기적</a:t>
                </a:r>
                <a:r>
                  <a:rPr lang="en-US" altLang="ko-KR" sz="1600" dirty="0" smtClean="0"/>
                  <a:t>:</a:t>
                </a:r>
                <a:r>
                  <a:rPr lang="ko-KR" altLang="en-US" sz="1600" dirty="0" smtClean="0"/>
                  <a:t> 거래소에 </a:t>
                </a:r>
                <a:r>
                  <a:rPr lang="ko-KR" altLang="en-US" sz="1600" dirty="0"/>
                  <a:t>상장된 </a:t>
                </a:r>
                <a:r>
                  <a:rPr lang="ko-KR" altLang="en-US" sz="1600" dirty="0" smtClean="0"/>
                  <a:t>상품들을 이용한 포트폴리오</a:t>
                </a:r>
                <a:r>
                  <a:rPr lang="en-US" altLang="ko-KR" sz="1600" dirty="0" smtClean="0"/>
                  <a:t>(</a:t>
                </a:r>
                <a:r>
                  <a:rPr lang="ko-KR" altLang="en-US" sz="1600" dirty="0" smtClean="0"/>
                  <a:t>전략</a:t>
                </a:r>
                <a:r>
                  <a:rPr lang="en-US" altLang="ko-KR" sz="1600" dirty="0" smtClean="0"/>
                  <a:t>)</a:t>
                </a:r>
                <a:r>
                  <a:rPr lang="ko-KR" altLang="en-US" sz="1600" dirty="0" smtClean="0"/>
                  <a:t>에 대해서도 </a:t>
                </a:r>
                <a:r>
                  <a:rPr lang="en-US" altLang="ko-KR" sz="1600" dirty="0" smtClean="0"/>
                  <a:t>RFQ </a:t>
                </a:r>
                <a:r>
                  <a:rPr lang="ko-KR" altLang="en-US" sz="1600" dirty="0" smtClean="0"/>
                  <a:t>제공</a:t>
                </a:r>
                <a:r>
                  <a:rPr lang="en-US" altLang="ko-KR" sz="1600" dirty="0" smtClean="0"/>
                  <a:t>(CME)</a:t>
                </a:r>
              </a:p>
              <a:p>
                <a:pPr marL="360000" lvl="1" indent="-144000" eaLnBrk="1" hangingPunct="1">
                  <a:lnSpc>
                    <a:spcPct val="17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ko-KR" altLang="en-US" sz="1300" dirty="0" smtClean="0">
                    <a:latin typeface="+mn-ea"/>
                    <a:ea typeface="+mn-ea"/>
                  </a:rPr>
                  <a:t>포트폴리오로 거래</a:t>
                </a:r>
                <a:r>
                  <a:rPr lang="ko-KR" altLang="en-US" sz="1300" dirty="0" smtClean="0">
                    <a:latin typeface="바탕" panose="02030600000101010101" pitchFamily="18" charset="-127"/>
                    <a:ea typeface="바탕" panose="02030600000101010101" pitchFamily="18" charset="-127"/>
                  </a:rPr>
                  <a:t>⇒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투자자는 상품간 </a:t>
                </a:r>
                <a:r>
                  <a:rPr lang="ko-KR" altLang="en-US" sz="1300" dirty="0">
                    <a:latin typeface="+mn-ea"/>
                    <a:ea typeface="+mn-ea"/>
                  </a:rPr>
                  <a:t>거래지연으로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발생할 수 있는 가격 변동위험을 제거 가능</a:t>
                </a:r>
                <a:endParaRPr lang="ko-KR" altLang="en-US" sz="1300" b="1" dirty="0">
                  <a:latin typeface="+mn-ea"/>
                  <a:ea typeface="+mn-ea"/>
                </a:endParaRPr>
              </a:p>
            </p:txBody>
          </p:sp>
          <p:sp>
            <p:nvSpPr>
              <p:cNvPr id="22" name="직사각형 21">
                <a:extLst>
                  <a:ext uri="{FF2B5EF4-FFF2-40B4-BE49-F238E27FC236}">
                    <a16:creationId xmlns="" xmlns:a16="http://schemas.microsoft.com/office/drawing/2014/main" id="{26D98708-3A6B-4560-96DC-01BDD3FD2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722" y="4930943"/>
                <a:ext cx="4286158" cy="320761"/>
              </a:xfrm>
              <a:prstGeom prst="rect">
                <a:avLst/>
              </a:prstGeom>
              <a:solidFill>
                <a:srgbClr val="5C8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  <a:defRPr/>
                </a:pPr>
                <a:r>
                  <a:rPr kumimoji="1" lang="en-US" altLang="ko-KR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n-ea"/>
                    <a:ea typeface="+mn-ea"/>
                  </a:rPr>
                  <a:t>FLEX(</a:t>
                </a:r>
                <a:r>
                  <a:rPr lang="en-US" altLang="ko-KR" sz="1600" b="1" dirty="0">
                    <a:solidFill>
                      <a:schemeClr val="bg1"/>
                    </a:solidFill>
                    <a:latin typeface="+mn-ea"/>
                    <a:ea typeface="+mn-ea"/>
                  </a:rPr>
                  <a:t>Flexible </a:t>
                </a:r>
                <a:r>
                  <a:rPr lang="en-US" altLang="ko-KR" sz="1600" b="1" dirty="0" err="1" smtClean="0">
                    <a:solidFill>
                      <a:schemeClr val="bg1"/>
                    </a:solidFill>
                    <a:latin typeface="+mn-ea"/>
                    <a:ea typeface="+mn-ea"/>
                  </a:rPr>
                  <a:t>EXchange</a:t>
                </a:r>
                <a:r>
                  <a:rPr kumimoji="1" lang="en-US" altLang="ko-KR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n-ea"/>
                    <a:ea typeface="+mn-ea"/>
                  </a:rPr>
                  <a:t>)</a:t>
                </a:r>
                <a:r>
                  <a:rPr kumimoji="1" lang="ko-KR" altLang="en-US" sz="16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+mn-ea"/>
                    <a:ea typeface="+mn-ea"/>
                  </a:rPr>
                  <a:t>도입</a:t>
                </a:r>
                <a:endParaRPr kumimoji="1" lang="ko-KR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ea"/>
                  <a:ea typeface="+mn-ea"/>
                </a:endParaRPr>
              </a:p>
            </p:txBody>
          </p:sp>
        </p:grpSp>
      </p:grpSp>
      <p:grpSp>
        <p:nvGrpSpPr>
          <p:cNvPr id="6" name="그룹 5">
            <a:extLst>
              <a:ext uri="{FF2B5EF4-FFF2-40B4-BE49-F238E27FC236}">
                <a16:creationId xmlns="" xmlns:a16="http://schemas.microsoft.com/office/drawing/2014/main" id="{910EE5A5-4529-4489-B11F-8C3F2E74F856}"/>
              </a:ext>
            </a:extLst>
          </p:cNvPr>
          <p:cNvGrpSpPr/>
          <p:nvPr/>
        </p:nvGrpSpPr>
        <p:grpSpPr>
          <a:xfrm>
            <a:off x="253638" y="3607880"/>
            <a:ext cx="8606765" cy="1633333"/>
            <a:chOff x="338949" y="1145813"/>
            <a:chExt cx="8177420" cy="1814153"/>
          </a:xfrm>
        </p:grpSpPr>
        <p:sp>
          <p:nvSpPr>
            <p:cNvPr id="36" name="직각 삼각형 35">
              <a:extLst>
                <a:ext uri="{FF2B5EF4-FFF2-40B4-BE49-F238E27FC236}">
                  <a16:creationId xmlns="" xmlns:a16="http://schemas.microsoft.com/office/drawing/2014/main" id="{5DAFC96D-AB12-4CD2-9C8A-9A46DC99E54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38949" y="1642045"/>
              <a:ext cx="156217" cy="177493"/>
            </a:xfrm>
            <a:prstGeom prst="rtTriangle">
              <a:avLst/>
            </a:prstGeom>
            <a:solidFill>
              <a:srgbClr val="0E7FA2"/>
            </a:solidFill>
            <a:ln>
              <a:noFill/>
            </a:ln>
          </p:spPr>
          <p:txBody>
            <a:bodyPr/>
            <a:lstStyle>
              <a:defPPr>
                <a:defRPr lang="ko-K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 panose="020B0600000101010101" pitchFamily="50" charset="-127"/>
                <a:ea typeface="굴림" panose="020B0600000101010101" pitchFamily="50" charset="-127"/>
                <a:cs typeface="+mn-cs"/>
              </a:endParaRPr>
            </a:p>
          </p:txBody>
        </p:sp>
        <p:grpSp>
          <p:nvGrpSpPr>
            <p:cNvPr id="25" name="그룹 24">
              <a:extLst>
                <a:ext uri="{FF2B5EF4-FFF2-40B4-BE49-F238E27FC236}">
                  <a16:creationId xmlns="" xmlns:a16="http://schemas.microsoft.com/office/drawing/2014/main" id="{0C074982-2060-4B50-BE7B-0AE4D4975270}"/>
                </a:ext>
              </a:extLst>
            </p:cNvPr>
            <p:cNvGrpSpPr/>
            <p:nvPr/>
          </p:nvGrpSpPr>
          <p:grpSpPr>
            <a:xfrm>
              <a:off x="377522" y="1180128"/>
              <a:ext cx="8138847" cy="1779838"/>
              <a:chOff x="108140" y="4895804"/>
              <a:chExt cx="8209639" cy="1481434"/>
            </a:xfrm>
          </p:grpSpPr>
          <p:sp>
            <p:nvSpPr>
              <p:cNvPr id="28" name="직사각형 27">
                <a:extLst>
                  <a:ext uri="{FF2B5EF4-FFF2-40B4-BE49-F238E27FC236}">
                    <a16:creationId xmlns="" xmlns:a16="http://schemas.microsoft.com/office/drawing/2014/main" id="{75C6B907-3342-4D82-A455-601D40D40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126" y="5191036"/>
                <a:ext cx="8079653" cy="1186202"/>
              </a:xfrm>
              <a:prstGeom prst="rect">
                <a:avLst/>
              </a:prstGeom>
              <a:solidFill>
                <a:srgbClr val="F2F2F2"/>
              </a:solidFill>
              <a:ln w="19050" algn="ctr">
                <a:noFill/>
                <a:round/>
                <a:headEnd/>
                <a:tailEnd/>
              </a:ln>
            </p:spPr>
            <p:txBody>
              <a:bodyPr lIns="144000" tIns="144000"/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500" dirty="0" smtClean="0">
                    <a:latin typeface="+mn-ea"/>
                    <a:ea typeface="+mn-ea"/>
                  </a:rPr>
                  <a:t>증권사들이 주식투자와 </a:t>
                </a:r>
                <a:r>
                  <a:rPr lang="ko-KR" altLang="en-US" sz="1500" dirty="0">
                    <a:latin typeface="+mn-ea"/>
                    <a:ea typeface="+mn-ea"/>
                  </a:rPr>
                  <a:t>연계한 옵션 전략들을 구현해주는 서비스</a:t>
                </a:r>
                <a:r>
                  <a:rPr lang="en-US" altLang="ko-KR" sz="1500" dirty="0" smtClean="0">
                    <a:latin typeface="+mn-ea"/>
                    <a:ea typeface="+mn-ea"/>
                  </a:rPr>
                  <a:t>(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상품</a:t>
                </a:r>
                <a:r>
                  <a:rPr lang="en-US" altLang="ko-KR" sz="1500" dirty="0" smtClean="0">
                    <a:latin typeface="+mn-ea"/>
                    <a:ea typeface="+mn-ea"/>
                  </a:rPr>
                  <a:t>)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 </a:t>
                </a:r>
                <a:r>
                  <a:rPr lang="ko-KR" altLang="en-US" sz="1500" dirty="0">
                    <a:latin typeface="+mn-ea"/>
                    <a:ea typeface="+mn-ea"/>
                  </a:rPr>
                  <a:t>제공</a:t>
                </a:r>
              </a:p>
              <a:p>
                <a:pPr marL="360000" lvl="1" indent="-144000" eaLnBrk="1" hangingPunct="1">
                  <a:lnSpc>
                    <a:spcPct val="17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ko-KR" altLang="en-US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포트폴리오</a:t>
                </a:r>
                <a:r>
                  <a:rPr lang="en-US" altLang="ko-KR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(</a:t>
                </a:r>
                <a:r>
                  <a:rPr lang="ko-KR" altLang="en-US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전략</a:t>
                </a:r>
                <a:r>
                  <a:rPr lang="en-US" altLang="ko-KR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)</a:t>
                </a:r>
                <a:r>
                  <a:rPr lang="ko-KR" altLang="en-US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 주문 및 </a:t>
                </a:r>
                <a:r>
                  <a:rPr lang="en-US" altLang="ko-KR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RFQ, FLEX </a:t>
                </a:r>
                <a:r>
                  <a:rPr lang="ko-KR" altLang="en-US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처리</a:t>
                </a:r>
                <a:r>
                  <a:rPr lang="en-US" altLang="ko-KR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: </a:t>
                </a:r>
                <a:r>
                  <a:rPr lang="ko-KR" altLang="en-US" sz="13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거래상대방 탐색 역할</a:t>
                </a:r>
                <a:endParaRPr lang="en-US" altLang="ko-KR" sz="1300" dirty="0" smtClean="0">
                  <a:solidFill>
                    <a:srgbClr val="000000"/>
                  </a:solidFill>
                  <a:latin typeface="+mn-ea"/>
                  <a:ea typeface="+mn-ea"/>
                </a:endParaRPr>
              </a:p>
              <a:p>
                <a:pPr marL="144000" indent="-144000">
                  <a:lnSpc>
                    <a:spcPct val="17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5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개별주식 옵션을 활용한 </a:t>
                </a:r>
                <a:r>
                  <a:rPr lang="en-US" altLang="ko-KR" sz="15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ETN </a:t>
                </a:r>
                <a:r>
                  <a:rPr lang="ko-KR" altLang="en-US" sz="1500" dirty="0" smtClean="0">
                    <a:solidFill>
                      <a:srgbClr val="000000"/>
                    </a:solidFill>
                    <a:latin typeface="+mn-ea"/>
                    <a:ea typeface="+mn-ea"/>
                  </a:rPr>
                  <a:t>개발</a:t>
                </a:r>
                <a:endParaRPr lang="en-US" altLang="ko-KR" sz="1500" dirty="0">
                  <a:latin typeface="+mn-ea"/>
                  <a:ea typeface="+mn-ea"/>
                </a:endParaRPr>
              </a:p>
            </p:txBody>
          </p:sp>
          <p:sp>
            <p:nvSpPr>
              <p:cNvPr id="27" name="Rectangle 304">
                <a:extLst>
                  <a:ext uri="{FF2B5EF4-FFF2-40B4-BE49-F238E27FC236}">
                    <a16:creationId xmlns="" xmlns:a16="http://schemas.microsoft.com/office/drawing/2014/main" id="{B7B05416-3C25-493D-92E2-9768F2C5DD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8140" y="4895804"/>
                <a:ext cx="1559197" cy="344609"/>
              </a:xfrm>
              <a:prstGeom prst="rect">
                <a:avLst/>
              </a:prstGeom>
              <a:solidFill>
                <a:srgbClr val="14B1E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square" anchor="ctr" anchorCtr="0">
                <a:spAutoFit/>
              </a:bodyPr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0" marR="0" lvl="0" indent="0" algn="ctr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altLang="ko-KR" sz="160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endParaRPr>
              </a:p>
            </p:txBody>
          </p:sp>
        </p:grp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50339AA6-A8C0-4D0E-B2E7-1CA4AFB62ABF}"/>
                </a:ext>
              </a:extLst>
            </p:cNvPr>
            <p:cNvSpPr txBox="1"/>
            <p:nvPr/>
          </p:nvSpPr>
          <p:spPr>
            <a:xfrm>
              <a:off x="346741" y="1145813"/>
              <a:ext cx="4410353" cy="504294"/>
            </a:xfrm>
            <a:prstGeom prst="rect">
              <a:avLst/>
            </a:prstGeom>
            <a:solidFill>
              <a:srgbClr val="00B0F0"/>
            </a:solidFill>
          </p:spPr>
          <p:txBody>
            <a:bodyPr wrap="square" rtlCol="0">
              <a:spAutoFit/>
            </a:bodyPr>
            <a:lstStyle/>
            <a:p>
              <a:pPr marL="0" marR="0" lvl="0" indent="0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o-KR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+mn-ea"/>
                  <a:ea typeface="+mn-ea"/>
                  <a:cs typeface="+mn-cs"/>
                </a:rPr>
                <a:t>증권사들 역할 확대</a:t>
              </a:r>
              <a:endParaRPr kumimoji="0" lang="en-US" altLang="ko-KR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ea"/>
                <a:ea typeface="+mn-ea"/>
                <a:cs typeface="+mn-cs"/>
              </a:endParaRPr>
            </a:p>
          </p:txBody>
        </p:sp>
      </p:grpSp>
      <p:grpSp>
        <p:nvGrpSpPr>
          <p:cNvPr id="20" name="그룹 19"/>
          <p:cNvGrpSpPr/>
          <p:nvPr/>
        </p:nvGrpSpPr>
        <p:grpSpPr>
          <a:xfrm>
            <a:off x="248165" y="5430820"/>
            <a:ext cx="8598563" cy="1179303"/>
            <a:chOff x="373988" y="3608875"/>
            <a:chExt cx="8598563" cy="1360306"/>
          </a:xfrm>
        </p:grpSpPr>
        <p:sp>
          <p:nvSpPr>
            <p:cNvPr id="23" name="직각 삼각형 22">
              <a:extLst>
                <a:ext uri="{FF2B5EF4-FFF2-40B4-BE49-F238E27FC236}">
                  <a16:creationId xmlns="" xmlns:a16="http://schemas.microsoft.com/office/drawing/2014/main" id="{A088C8B3-292D-4F16-9D11-A6AD3942245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800000">
              <a:off x="373988" y="4088842"/>
              <a:ext cx="156217" cy="177493"/>
            </a:xfrm>
            <a:prstGeom prst="rtTriangle">
              <a:avLst/>
            </a:prstGeom>
            <a:solidFill>
              <a:srgbClr val="3A5C98"/>
            </a:solidFill>
            <a:ln>
              <a:noFill/>
            </a:ln>
          </p:spPr>
          <p:txBody>
            <a:bodyPr/>
            <a:lstStyle>
              <a:defPPr>
                <a:defRPr lang="ko-KR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  <a:cs typeface="+mn-cs"/>
                </a:defRPr>
              </a:lvl9pPr>
            </a:lstStyle>
            <a:p>
              <a:pPr marL="0" marR="0" lvl="0" indent="0" algn="ctr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굴림" panose="020B0600000101010101" pitchFamily="50" charset="-127"/>
                <a:ea typeface="굴림" panose="020B0600000101010101" pitchFamily="50" charset="-127"/>
                <a:cs typeface="+mn-cs"/>
              </a:endParaRPr>
            </a:p>
          </p:txBody>
        </p:sp>
        <p:grpSp>
          <p:nvGrpSpPr>
            <p:cNvPr id="26" name="그룹 25">
              <a:extLst>
                <a:ext uri="{FF2B5EF4-FFF2-40B4-BE49-F238E27FC236}">
                  <a16:creationId xmlns="" xmlns:a16="http://schemas.microsoft.com/office/drawing/2014/main" id="{0C074982-2060-4B50-BE7B-0AE4D4975270}"/>
                </a:ext>
              </a:extLst>
            </p:cNvPr>
            <p:cNvGrpSpPr/>
            <p:nvPr/>
          </p:nvGrpSpPr>
          <p:grpSpPr>
            <a:xfrm>
              <a:off x="373988" y="3608875"/>
              <a:ext cx="8598563" cy="1360306"/>
              <a:chOff x="138723" y="4940166"/>
              <a:chExt cx="8247172" cy="932058"/>
            </a:xfrm>
          </p:grpSpPr>
          <p:sp>
            <p:nvSpPr>
              <p:cNvPr id="29" name="직사각형 28">
                <a:extLst>
                  <a:ext uri="{FF2B5EF4-FFF2-40B4-BE49-F238E27FC236}">
                    <a16:creationId xmlns="" xmlns:a16="http://schemas.microsoft.com/office/drawing/2014/main" id="{75C6B907-3342-4D82-A455-601D40D40C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8126" y="5209984"/>
                <a:ext cx="8147769" cy="662240"/>
              </a:xfrm>
              <a:prstGeom prst="rect">
                <a:avLst/>
              </a:prstGeom>
              <a:solidFill>
                <a:srgbClr val="F2F2F2"/>
              </a:solidFill>
              <a:ln w="19050" algn="ctr">
                <a:noFill/>
                <a:round/>
                <a:headEnd/>
                <a:tailEnd/>
              </a:ln>
            </p:spPr>
            <p:txBody>
              <a:bodyPr lIns="144000" tIns="144000"/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marL="144000" indent="-144000">
                  <a:lnSpc>
                    <a:spcPct val="150000"/>
                  </a:lnSpc>
                  <a:buFont typeface="Wingdings" panose="05000000000000000000" pitchFamily="2" charset="2"/>
                  <a:buChar char="§"/>
                </a:pPr>
                <a:r>
                  <a:rPr lang="ko-KR" altLang="en-US" sz="1500" dirty="0" smtClean="0">
                    <a:latin typeface="+mn-ea"/>
                    <a:ea typeface="+mn-ea"/>
                  </a:rPr>
                  <a:t>투기적 </a:t>
                </a:r>
                <a:r>
                  <a:rPr lang="ko-KR" altLang="en-US" sz="1500" dirty="0">
                    <a:latin typeface="+mn-ea"/>
                    <a:ea typeface="+mn-ea"/>
                  </a:rPr>
                  <a:t>쏠림에 대한 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모니터링</a:t>
                </a:r>
                <a:r>
                  <a:rPr lang="en-US" altLang="ko-KR" sz="1500" dirty="0" smtClean="0">
                    <a:latin typeface="+mn-ea"/>
                    <a:ea typeface="+mn-ea"/>
                  </a:rPr>
                  <a:t>, 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가격 </a:t>
                </a:r>
                <a:r>
                  <a:rPr lang="ko-KR" altLang="en-US" sz="1500" dirty="0" err="1" smtClean="0">
                    <a:latin typeface="+mn-ea"/>
                    <a:ea typeface="+mn-ea"/>
                  </a:rPr>
                  <a:t>안정화조치</a:t>
                </a:r>
                <a:r>
                  <a:rPr lang="ko-KR" altLang="en-US" sz="1500" dirty="0" smtClean="0">
                    <a:latin typeface="+mn-ea"/>
                    <a:ea typeface="+mn-ea"/>
                  </a:rPr>
                  <a:t> 등의 보완</a:t>
                </a:r>
                <a:endParaRPr lang="en-US" altLang="ko-KR" sz="1500" dirty="0" smtClean="0">
                  <a:latin typeface="+mn-ea"/>
                  <a:ea typeface="+mn-ea"/>
                </a:endParaRPr>
              </a:p>
              <a:p>
                <a:pPr marL="360000" lvl="1" indent="-144000" eaLnBrk="1" hangingPunct="1">
                  <a:lnSpc>
                    <a:spcPct val="170000"/>
                  </a:lnSpc>
                  <a:buFont typeface="Arial" panose="020B0604020202020204" pitchFamily="34" charset="0"/>
                  <a:buChar char="•"/>
                  <a:defRPr/>
                </a:pPr>
                <a:r>
                  <a:rPr lang="ko-KR" altLang="en-US" sz="1300" dirty="0" smtClean="0">
                    <a:latin typeface="+mn-ea"/>
                    <a:ea typeface="+mn-ea"/>
                  </a:rPr>
                  <a:t>기초자산의 </a:t>
                </a:r>
                <a:r>
                  <a:rPr lang="ko-KR" altLang="en-US" sz="1300" dirty="0">
                    <a:latin typeface="+mn-ea"/>
                    <a:ea typeface="+mn-ea"/>
                  </a:rPr>
                  <a:t>특성에 맞게 주식시장과 </a:t>
                </a:r>
                <a:r>
                  <a:rPr lang="ko-KR" altLang="en-US" sz="1300" dirty="0" smtClean="0">
                    <a:latin typeface="+mn-ea"/>
                    <a:ea typeface="+mn-ea"/>
                  </a:rPr>
                  <a:t>연동되도록 설계할 필요</a:t>
                </a:r>
                <a:endParaRPr lang="en-US" altLang="ko-KR" sz="1300" dirty="0" smtClean="0">
                  <a:latin typeface="+mn-ea"/>
                  <a:ea typeface="+mn-ea"/>
                </a:endParaRPr>
              </a:p>
            </p:txBody>
          </p:sp>
          <p:sp>
            <p:nvSpPr>
              <p:cNvPr id="30" name="직사각형 29">
                <a:extLst>
                  <a:ext uri="{FF2B5EF4-FFF2-40B4-BE49-F238E27FC236}">
                    <a16:creationId xmlns="" xmlns:a16="http://schemas.microsoft.com/office/drawing/2014/main" id="{26D98708-3A6B-4560-96DC-01BDD3FD28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8723" y="4940166"/>
                <a:ext cx="3418075" cy="328866"/>
              </a:xfrm>
              <a:prstGeom prst="rect">
                <a:avLst/>
              </a:prstGeom>
              <a:solidFill>
                <a:srgbClr val="5C80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>
                <a:defPPr>
                  <a:defRPr lang="ko-KR"/>
                </a:defPPr>
                <a:lvl1pPr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1pPr>
                <a:lvl2pPr marL="4572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2pPr>
                <a:lvl3pPr marL="9144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3pPr>
                <a:lvl4pPr marL="1371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4pPr>
                <a:lvl5pPr marL="18288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5pPr>
                <a:lvl6pPr marL="22860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6pPr>
                <a:lvl7pPr marL="27432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7pPr>
                <a:lvl8pPr marL="32004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8pPr>
                <a:lvl9pPr marL="3657600" algn="l" defTabSz="914400" rtl="0" eaLnBrk="1" latinLnBrk="1" hangingPunct="1">
                  <a:defRPr kumimoji="1" kern="1200">
                    <a:solidFill>
                      <a:schemeClr val="tx1"/>
                    </a:solidFill>
                    <a:latin typeface="굴림" panose="020B0600000101010101" pitchFamily="50" charset="-127"/>
                    <a:ea typeface="굴림" panose="020B0600000101010101" pitchFamily="50" charset="-127"/>
                    <a:cs typeface="+mn-cs"/>
                  </a:defRPr>
                </a:lvl9pPr>
              </a:lstStyle>
              <a:p>
                <a:pPr lvl="0" eaLnBrk="1" hangingPunct="1">
                  <a:lnSpc>
                    <a:spcPct val="150000"/>
                  </a:lnSpc>
                  <a:defRPr/>
                </a:pPr>
                <a:r>
                  <a:rPr lang="ko-KR" altLang="en-US" sz="1600" b="1" dirty="0" smtClean="0">
                    <a:solidFill>
                      <a:schemeClr val="bg1"/>
                    </a:solidFill>
                    <a:latin typeface="+mn-ea"/>
                    <a:ea typeface="+mn-ea"/>
                  </a:rPr>
                  <a:t>시장 모니터링 강화</a:t>
                </a:r>
                <a:endParaRPr kumimoji="1" lang="ko-KR" alt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ea"/>
                  <a:ea typeface="+mn-ea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044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39" y="1490325"/>
            <a:ext cx="8065086" cy="3894475"/>
          </a:xfrm>
          <a:prstGeom prst="rect">
            <a:avLst/>
          </a:prstGeom>
        </p:spPr>
      </p:pic>
      <p:sp>
        <p:nvSpPr>
          <p:cNvPr id="3" name="제목 1"/>
          <p:cNvSpPr txBox="1">
            <a:spLocks/>
          </p:cNvSpPr>
          <p:nvPr/>
        </p:nvSpPr>
        <p:spPr>
          <a:xfrm>
            <a:off x="685800" y="2020290"/>
            <a:ext cx="7772400" cy="2387600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ko-KR" sz="7200" b="1" dirty="0" smtClean="0">
                <a:latin typeface="+mj-ea"/>
              </a:rPr>
              <a:t>Thank You!</a:t>
            </a:r>
            <a:endParaRPr lang="ko-KR" altLang="en-US" sz="7200" b="1">
              <a:latin typeface="+mj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70481" y="6447564"/>
            <a:ext cx="3603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200" dirty="0" smtClean="0">
                <a:latin typeface="+mn-ea"/>
              </a:rPr>
              <a:t>The World’s Leading Capital Markets </a:t>
            </a:r>
            <a:r>
              <a:rPr lang="en-US" altLang="ko-KR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Think Tank</a:t>
            </a:r>
            <a:endParaRPr lang="ko-KR" altLang="en-US" sz="1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1246"/>
            <a:ext cx="9143999" cy="47862"/>
          </a:xfrm>
          <a:prstGeom prst="rect">
            <a:avLst/>
          </a:prstGeom>
        </p:spPr>
      </p:pic>
      <p:pic>
        <p:nvPicPr>
          <p:cNvPr id="6" name="그림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6828509"/>
            <a:ext cx="9143999" cy="47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96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국내 개별주식옵션 상품 개요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38125" y="1059475"/>
            <a:ext cx="8734426" cy="55192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800" dirty="0" smtClean="0">
                <a:latin typeface="+mn-ea"/>
                <a:ea typeface="+mn-ea"/>
              </a:rPr>
              <a:t>상장        </a:t>
            </a:r>
            <a:r>
              <a:rPr lang="en-US" altLang="ko-KR" sz="1800" dirty="0" smtClean="0">
                <a:latin typeface="+mn-ea"/>
                <a:ea typeface="+mn-ea"/>
              </a:rPr>
              <a:t>:  7</a:t>
            </a:r>
            <a:r>
              <a:rPr lang="ko-KR" altLang="en-US" sz="1800" dirty="0">
                <a:latin typeface="+mn-ea"/>
                <a:ea typeface="+mn-ea"/>
              </a:rPr>
              <a:t>개의 기초자산으로 </a:t>
            </a:r>
            <a:r>
              <a:rPr lang="en-US" altLang="ko-KR" sz="1800" b="1" dirty="0">
                <a:latin typeface="+mn-ea"/>
                <a:ea typeface="+mn-ea"/>
              </a:rPr>
              <a:t>2002</a:t>
            </a:r>
            <a:r>
              <a:rPr lang="ko-KR" altLang="en-US" sz="1800" b="1" dirty="0">
                <a:latin typeface="+mn-ea"/>
                <a:ea typeface="+mn-ea"/>
              </a:rPr>
              <a:t>년 </a:t>
            </a:r>
            <a:r>
              <a:rPr lang="en-US" altLang="ko-KR" sz="1800" b="1" dirty="0">
                <a:latin typeface="+mn-ea"/>
                <a:ea typeface="+mn-ea"/>
              </a:rPr>
              <a:t>1</a:t>
            </a:r>
            <a:r>
              <a:rPr lang="ko-KR" altLang="en-US" sz="1800" b="1" dirty="0">
                <a:latin typeface="+mn-ea"/>
                <a:ea typeface="+mn-ea"/>
              </a:rPr>
              <a:t>월에 </a:t>
            </a:r>
            <a:r>
              <a:rPr lang="ko-KR" altLang="en-US" sz="1800" b="1" dirty="0" smtClean="0">
                <a:latin typeface="+mn-ea"/>
                <a:ea typeface="+mn-ea"/>
              </a:rPr>
              <a:t>상장</a:t>
            </a:r>
            <a:r>
              <a:rPr lang="en-US" altLang="ko-KR" sz="1800" dirty="0" smtClean="0">
                <a:latin typeface="+mn-ea"/>
                <a:ea typeface="+mn-ea"/>
              </a:rPr>
              <a:t>,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800" dirty="0" smtClean="0">
                <a:latin typeface="+mn-ea"/>
                <a:ea typeface="+mn-ea"/>
              </a:rPr>
              <a:t>종목</a:t>
            </a:r>
            <a:r>
              <a:rPr lang="en-US" altLang="ko-KR" sz="1800" dirty="0" smtClean="0">
                <a:latin typeface="+mn-ea"/>
                <a:ea typeface="+mn-ea"/>
              </a:rPr>
              <a:t>(</a:t>
            </a:r>
            <a:r>
              <a:rPr lang="ko-KR" altLang="en-US" sz="1800" dirty="0" smtClean="0">
                <a:latin typeface="+mn-ea"/>
                <a:ea typeface="+mn-ea"/>
              </a:rPr>
              <a:t>주식</a:t>
            </a:r>
            <a:r>
              <a:rPr lang="en-US" altLang="ko-KR" sz="1800" dirty="0" smtClean="0">
                <a:latin typeface="+mn-ea"/>
                <a:ea typeface="+mn-ea"/>
              </a:rPr>
              <a:t>) :  </a:t>
            </a:r>
            <a:r>
              <a:rPr lang="ko-KR" altLang="en-US" sz="1800" dirty="0" smtClean="0">
                <a:latin typeface="+mn-ea"/>
                <a:ea typeface="+mn-ea"/>
              </a:rPr>
              <a:t>현재 </a:t>
            </a:r>
            <a:r>
              <a:rPr lang="en-US" altLang="ko-KR" sz="1800" b="1" dirty="0" smtClean="0">
                <a:latin typeface="+mn-ea"/>
                <a:ea typeface="+mn-ea"/>
              </a:rPr>
              <a:t>47</a:t>
            </a:r>
            <a:r>
              <a:rPr lang="ko-KR" altLang="en-US" sz="1800" b="1" dirty="0" smtClean="0">
                <a:latin typeface="+mn-ea"/>
                <a:ea typeface="+mn-ea"/>
              </a:rPr>
              <a:t>개</a:t>
            </a:r>
            <a:r>
              <a:rPr lang="en-US" altLang="ko-KR" sz="1800" dirty="0" smtClean="0">
                <a:latin typeface="+mn-ea"/>
                <a:ea typeface="+mn-ea"/>
              </a:rPr>
              <a:t>(</a:t>
            </a:r>
            <a:r>
              <a:rPr lang="ko-KR" altLang="en-US" sz="1800" dirty="0" smtClean="0">
                <a:latin typeface="+mn-ea"/>
                <a:ea typeface="+mn-ea"/>
              </a:rPr>
              <a:t>유가 </a:t>
            </a:r>
            <a:r>
              <a:rPr lang="en-US" altLang="ko-KR" sz="1800" dirty="0" smtClean="0">
                <a:latin typeface="+mn-ea"/>
                <a:ea typeface="+mn-ea"/>
              </a:rPr>
              <a:t>45</a:t>
            </a:r>
            <a:r>
              <a:rPr lang="ko-KR" altLang="en-US" sz="1800" dirty="0" smtClean="0">
                <a:latin typeface="+mn-ea"/>
                <a:ea typeface="+mn-ea"/>
              </a:rPr>
              <a:t>개 </a:t>
            </a:r>
            <a:r>
              <a:rPr lang="en-US" altLang="ko-KR" sz="1800" dirty="0" smtClean="0">
                <a:latin typeface="+mn-ea"/>
                <a:ea typeface="+mn-ea"/>
              </a:rPr>
              <a:t>+ </a:t>
            </a:r>
            <a:r>
              <a:rPr lang="ko-KR" altLang="en-US" sz="1800" dirty="0" smtClean="0">
                <a:latin typeface="+mn-ea"/>
                <a:ea typeface="+mn-ea"/>
              </a:rPr>
              <a:t>코스닥 </a:t>
            </a:r>
            <a:r>
              <a:rPr lang="en-US" altLang="ko-KR" sz="1800" dirty="0" smtClean="0">
                <a:latin typeface="+mn-ea"/>
                <a:ea typeface="+mn-ea"/>
              </a:rPr>
              <a:t>2</a:t>
            </a:r>
            <a:r>
              <a:rPr lang="ko-KR" altLang="en-US" sz="1800" dirty="0" smtClean="0">
                <a:latin typeface="+mn-ea"/>
                <a:ea typeface="+mn-ea"/>
              </a:rPr>
              <a:t>개</a:t>
            </a:r>
            <a:r>
              <a:rPr lang="en-US" altLang="ko-KR" sz="1800" dirty="0" smtClean="0">
                <a:latin typeface="+mn-ea"/>
                <a:ea typeface="+mn-ea"/>
              </a:rPr>
              <a:t>)</a:t>
            </a:r>
            <a:r>
              <a:rPr lang="en-US" altLang="ko-KR" sz="1800" dirty="0">
                <a:latin typeface="+mn-ea"/>
                <a:ea typeface="+mn-ea"/>
              </a:rPr>
              <a:t> </a:t>
            </a:r>
            <a:r>
              <a:rPr lang="en-US" altLang="ko-KR" sz="1800" dirty="0" smtClean="0">
                <a:latin typeface="+mn-ea"/>
                <a:ea typeface="+mn-ea"/>
              </a:rPr>
              <a:t> (</a:t>
            </a:r>
            <a:r>
              <a:rPr lang="ko-KR" altLang="en-US" sz="1800" dirty="0" smtClean="0">
                <a:latin typeface="+mn-ea"/>
                <a:ea typeface="+mn-ea"/>
              </a:rPr>
              <a:t>주</a:t>
            </a:r>
            <a:r>
              <a:rPr lang="en-US" altLang="ko-KR" sz="1800" dirty="0" smtClean="0">
                <a:latin typeface="+mn-ea"/>
                <a:ea typeface="+mn-ea"/>
              </a:rPr>
              <a:t>: </a:t>
            </a:r>
            <a:r>
              <a:rPr lang="ko-KR" altLang="en-US" sz="1800" dirty="0" smtClean="0">
                <a:latin typeface="+mn-ea"/>
                <a:ea typeface="+mn-ea"/>
              </a:rPr>
              <a:t>주식선물은 </a:t>
            </a:r>
            <a:r>
              <a:rPr lang="en-US" altLang="ko-KR" sz="1800" dirty="0" smtClean="0">
                <a:latin typeface="+mn-ea"/>
                <a:ea typeface="+mn-ea"/>
              </a:rPr>
              <a:t>192</a:t>
            </a:r>
            <a:r>
              <a:rPr lang="ko-KR" altLang="en-US" sz="1800" dirty="0" smtClean="0">
                <a:latin typeface="+mn-ea"/>
                <a:ea typeface="+mn-ea"/>
              </a:rPr>
              <a:t>개</a:t>
            </a:r>
            <a:r>
              <a:rPr lang="en-US" altLang="ko-KR" sz="1800" dirty="0" smtClean="0">
                <a:latin typeface="+mn-ea"/>
                <a:ea typeface="+mn-ea"/>
              </a:rPr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800" dirty="0" smtClean="0">
                <a:latin typeface="+mn-ea"/>
                <a:ea typeface="+mn-ea"/>
              </a:rPr>
              <a:t>승수        </a:t>
            </a:r>
            <a:r>
              <a:rPr lang="en-US" altLang="ko-KR" sz="1800" dirty="0" smtClean="0">
                <a:latin typeface="+mn-ea"/>
                <a:ea typeface="+mn-ea"/>
              </a:rPr>
              <a:t>:  </a:t>
            </a:r>
            <a:r>
              <a:rPr lang="en-US" altLang="ko-KR" sz="1800" b="1" dirty="0" smtClean="0">
                <a:latin typeface="+mn-ea"/>
                <a:ea typeface="+mn-ea"/>
              </a:rPr>
              <a:t>10</a:t>
            </a:r>
            <a:r>
              <a:rPr lang="en-US" altLang="ko-KR" sz="1800" dirty="0" smtClean="0">
                <a:latin typeface="+mn-ea"/>
                <a:ea typeface="+mn-ea"/>
              </a:rPr>
              <a:t> =&gt; </a:t>
            </a:r>
            <a:r>
              <a:rPr lang="ko-KR" altLang="en-US" sz="1800" dirty="0" smtClean="0">
                <a:latin typeface="+mn-ea"/>
                <a:ea typeface="+mn-ea"/>
              </a:rPr>
              <a:t>옵션 </a:t>
            </a:r>
            <a:r>
              <a:rPr lang="ko-KR" altLang="en-US" sz="1800" dirty="0">
                <a:latin typeface="+mn-ea"/>
                <a:ea typeface="+mn-ea"/>
              </a:rPr>
              <a:t>한 </a:t>
            </a:r>
            <a:r>
              <a:rPr lang="ko-KR" altLang="en-US" sz="1800" dirty="0" smtClean="0">
                <a:latin typeface="+mn-ea"/>
                <a:ea typeface="+mn-ea"/>
              </a:rPr>
              <a:t>계약은 기초자산 </a:t>
            </a:r>
            <a:r>
              <a:rPr lang="ko-KR" altLang="en-US" sz="1800" dirty="0">
                <a:latin typeface="+mn-ea"/>
                <a:ea typeface="+mn-ea"/>
              </a:rPr>
              <a:t>주식 </a:t>
            </a:r>
            <a:r>
              <a:rPr lang="en-US" altLang="ko-KR" sz="1800" dirty="0">
                <a:latin typeface="+mn-ea"/>
                <a:ea typeface="+mn-ea"/>
              </a:rPr>
              <a:t>10</a:t>
            </a:r>
            <a:r>
              <a:rPr lang="ko-KR" altLang="en-US" sz="1800" dirty="0" smtClean="0">
                <a:latin typeface="+mn-ea"/>
                <a:ea typeface="+mn-ea"/>
              </a:rPr>
              <a:t>개 해당</a:t>
            </a:r>
            <a:endParaRPr lang="en-US" altLang="ko-KR" sz="1800" dirty="0">
              <a:latin typeface="+mn-ea"/>
              <a:ea typeface="+mn-ea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800" dirty="0" smtClean="0">
                <a:latin typeface="+mn-ea"/>
                <a:ea typeface="+mn-ea"/>
              </a:rPr>
              <a:t>결제방식  </a:t>
            </a:r>
            <a:r>
              <a:rPr lang="en-US" altLang="ko-KR" sz="1800" dirty="0" smtClean="0">
                <a:latin typeface="+mn-ea"/>
                <a:ea typeface="+mn-ea"/>
              </a:rPr>
              <a:t>:  </a:t>
            </a:r>
            <a:r>
              <a:rPr lang="ko-KR" altLang="en-US" sz="1800" b="1" dirty="0" smtClean="0">
                <a:latin typeface="+mn-ea"/>
                <a:ea typeface="+mn-ea"/>
              </a:rPr>
              <a:t>현금결제 </a:t>
            </a:r>
            <a:r>
              <a:rPr lang="en-US" altLang="ko-KR" sz="1800" dirty="0" smtClean="0">
                <a:latin typeface="+mn-ea"/>
                <a:ea typeface="+mn-ea"/>
              </a:rPr>
              <a:t>(</a:t>
            </a:r>
            <a:r>
              <a:rPr lang="ko-KR" altLang="en-US" sz="1800" dirty="0" smtClean="0">
                <a:latin typeface="+mn-ea"/>
                <a:ea typeface="+mn-ea"/>
              </a:rPr>
              <a:t>주</a:t>
            </a:r>
            <a:r>
              <a:rPr lang="en-US" altLang="ko-KR" sz="1800" dirty="0" smtClean="0">
                <a:latin typeface="+mn-ea"/>
                <a:ea typeface="+mn-ea"/>
              </a:rPr>
              <a:t>: 2005</a:t>
            </a:r>
            <a:r>
              <a:rPr lang="ko-KR" altLang="en-US" sz="1800" dirty="0">
                <a:latin typeface="+mn-ea"/>
                <a:ea typeface="+mn-ea"/>
              </a:rPr>
              <a:t>년 </a:t>
            </a:r>
            <a:r>
              <a:rPr lang="en-US" altLang="ko-KR" sz="1800" dirty="0">
                <a:latin typeface="+mn-ea"/>
                <a:ea typeface="+mn-ea"/>
              </a:rPr>
              <a:t>9</a:t>
            </a:r>
            <a:r>
              <a:rPr lang="ko-KR" altLang="en-US" sz="1800" dirty="0">
                <a:latin typeface="+mn-ea"/>
                <a:ea typeface="+mn-ea"/>
              </a:rPr>
              <a:t>월부터 현물결제에서 </a:t>
            </a:r>
            <a:r>
              <a:rPr lang="ko-KR" altLang="en-US" sz="1800" dirty="0" smtClean="0">
                <a:latin typeface="+mn-ea"/>
                <a:ea typeface="+mn-ea"/>
              </a:rPr>
              <a:t>변경</a:t>
            </a:r>
            <a:r>
              <a:rPr lang="en-US" altLang="ko-KR" sz="1800" dirty="0" smtClean="0">
                <a:latin typeface="+mn-ea"/>
                <a:ea typeface="+mn-ea"/>
              </a:rPr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800" dirty="0" err="1" smtClean="0">
                <a:latin typeface="+mn-ea"/>
                <a:ea typeface="+mn-ea"/>
              </a:rPr>
              <a:t>결제월</a:t>
            </a:r>
            <a:r>
              <a:rPr lang="ko-KR" altLang="en-US" sz="1800" dirty="0" smtClean="0">
                <a:latin typeface="+mn-ea"/>
                <a:ea typeface="+mn-ea"/>
              </a:rPr>
              <a:t>     </a:t>
            </a:r>
            <a:r>
              <a:rPr lang="en-US" altLang="ko-KR" sz="1800" dirty="0" smtClean="0">
                <a:latin typeface="+mn-ea"/>
                <a:ea typeface="+mn-ea"/>
              </a:rPr>
              <a:t>: </a:t>
            </a:r>
            <a:r>
              <a:rPr lang="ko-KR" altLang="en-US" sz="1800" dirty="0" err="1">
                <a:latin typeface="+mn-ea"/>
                <a:ea typeface="+mn-ea"/>
              </a:rPr>
              <a:t>분기월</a:t>
            </a:r>
            <a:r>
              <a:rPr lang="ko-KR" altLang="en-US" sz="1800" dirty="0">
                <a:latin typeface="+mn-ea"/>
                <a:ea typeface="+mn-ea"/>
              </a:rPr>
              <a:t> </a:t>
            </a:r>
            <a:r>
              <a:rPr lang="en-US" altLang="ko-KR" sz="1800" dirty="0">
                <a:latin typeface="+mn-ea"/>
                <a:ea typeface="+mn-ea"/>
              </a:rPr>
              <a:t>4</a:t>
            </a:r>
            <a:r>
              <a:rPr lang="ko-KR" altLang="en-US" sz="1800" dirty="0">
                <a:latin typeface="+mn-ea"/>
                <a:ea typeface="+mn-ea"/>
              </a:rPr>
              <a:t>개와 </a:t>
            </a:r>
            <a:r>
              <a:rPr lang="ko-KR" altLang="en-US" sz="1800" dirty="0" err="1">
                <a:latin typeface="+mn-ea"/>
                <a:ea typeface="+mn-ea"/>
              </a:rPr>
              <a:t>비분기월</a:t>
            </a:r>
            <a:r>
              <a:rPr lang="ko-KR" altLang="en-US" sz="1800" dirty="0">
                <a:latin typeface="+mn-ea"/>
                <a:ea typeface="+mn-ea"/>
              </a:rPr>
              <a:t> 중 가장 가까운 </a:t>
            </a:r>
            <a:r>
              <a:rPr lang="en-US" altLang="ko-KR" sz="1800" dirty="0">
                <a:latin typeface="+mn-ea"/>
                <a:ea typeface="+mn-ea"/>
              </a:rPr>
              <a:t>2</a:t>
            </a:r>
            <a:r>
              <a:rPr lang="ko-KR" altLang="en-US" sz="1800" dirty="0">
                <a:latin typeface="+mn-ea"/>
                <a:ea typeface="+mn-ea"/>
              </a:rPr>
              <a:t>개 </a:t>
            </a:r>
            <a:r>
              <a:rPr lang="ko-KR" altLang="en-US" sz="1800" dirty="0" err="1">
                <a:latin typeface="+mn-ea"/>
                <a:ea typeface="+mn-ea"/>
              </a:rPr>
              <a:t>월물이</a:t>
            </a:r>
            <a:r>
              <a:rPr lang="ko-KR" altLang="en-US" sz="1800" dirty="0">
                <a:latin typeface="+mn-ea"/>
                <a:ea typeface="+mn-ea"/>
              </a:rPr>
              <a:t> </a:t>
            </a:r>
            <a:r>
              <a:rPr lang="ko-KR" altLang="en-US" sz="1800" dirty="0" smtClean="0">
                <a:latin typeface="+mn-ea"/>
                <a:ea typeface="+mn-ea"/>
              </a:rPr>
              <a:t>추가</a:t>
            </a:r>
            <a:endParaRPr lang="en-US" altLang="ko-KR" sz="1800" dirty="0" smtClean="0">
              <a:latin typeface="+mn-ea"/>
              <a:ea typeface="+mn-ea"/>
            </a:endParaRPr>
          </a:p>
          <a:p>
            <a:pPr marL="0" indent="0">
              <a:buNone/>
            </a:pPr>
            <a:r>
              <a:rPr lang="en-US" altLang="ko-KR" sz="1800" dirty="0" smtClean="0">
                <a:latin typeface="+mn-ea"/>
                <a:ea typeface="+mn-ea"/>
              </a:rPr>
              <a:t>                ⇒ </a:t>
            </a:r>
            <a:r>
              <a:rPr lang="ko-KR" altLang="en-US" sz="1800" b="1" dirty="0" smtClean="0">
                <a:latin typeface="+mn-ea"/>
                <a:ea typeface="+mn-ea"/>
              </a:rPr>
              <a:t>연속된 </a:t>
            </a:r>
            <a:r>
              <a:rPr lang="en-US" altLang="ko-KR" sz="1800" b="1" dirty="0">
                <a:latin typeface="+mn-ea"/>
                <a:ea typeface="+mn-ea"/>
              </a:rPr>
              <a:t>3</a:t>
            </a:r>
            <a:r>
              <a:rPr lang="ko-KR" altLang="en-US" sz="1800" b="1" dirty="0" smtClean="0">
                <a:latin typeface="+mn-ea"/>
                <a:ea typeface="+mn-ea"/>
              </a:rPr>
              <a:t>개의 </a:t>
            </a:r>
            <a:r>
              <a:rPr lang="ko-KR" altLang="en-US" sz="1800" b="1" dirty="0" err="1" smtClean="0">
                <a:latin typeface="+mn-ea"/>
                <a:ea typeface="+mn-ea"/>
              </a:rPr>
              <a:t>월물들이</a:t>
            </a:r>
            <a:r>
              <a:rPr lang="ko-KR" altLang="en-US" sz="1800" b="1" dirty="0" smtClean="0">
                <a:latin typeface="+mn-ea"/>
                <a:ea typeface="+mn-ea"/>
              </a:rPr>
              <a:t> 존재</a:t>
            </a:r>
            <a:endParaRPr lang="en-US" altLang="ko-KR" sz="1800" b="1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800" dirty="0" smtClean="0">
                <a:latin typeface="+mn-ea"/>
                <a:ea typeface="+mn-ea"/>
              </a:rPr>
              <a:t>행사가격  </a:t>
            </a:r>
            <a:r>
              <a:rPr lang="en-US" altLang="ko-KR" sz="1800" dirty="0" smtClean="0">
                <a:latin typeface="+mn-ea"/>
                <a:ea typeface="+mn-ea"/>
              </a:rPr>
              <a:t>: 9</a:t>
            </a:r>
            <a:r>
              <a:rPr lang="ko-KR" altLang="en-US" sz="1800" dirty="0" smtClean="0">
                <a:latin typeface="+mn-ea"/>
                <a:ea typeface="+mn-ea"/>
              </a:rPr>
              <a:t>개</a:t>
            </a:r>
            <a:r>
              <a:rPr lang="en-US" altLang="ko-KR" sz="1800" dirty="0" smtClean="0">
                <a:latin typeface="+mn-ea"/>
                <a:ea typeface="+mn-ea"/>
              </a:rPr>
              <a:t>(ATM</a:t>
            </a:r>
            <a:r>
              <a:rPr lang="ko-KR" altLang="en-US" sz="1800" dirty="0" smtClean="0">
                <a:latin typeface="+mn-ea"/>
                <a:ea typeface="+mn-ea"/>
              </a:rPr>
              <a:t>과</a:t>
            </a:r>
            <a:r>
              <a:rPr lang="en-US" altLang="ko-KR" sz="1800" dirty="0" smtClean="0">
                <a:latin typeface="+mn-ea"/>
                <a:ea typeface="+mn-ea"/>
              </a:rPr>
              <a:t> </a:t>
            </a:r>
            <a:r>
              <a:rPr lang="ko-KR" altLang="en-US" sz="1800" dirty="0" smtClean="0">
                <a:latin typeface="+mn-ea"/>
                <a:ea typeface="+mn-ea"/>
              </a:rPr>
              <a:t>상〮하</a:t>
            </a:r>
            <a:r>
              <a:rPr lang="en-US" altLang="ko-KR" sz="1800" dirty="0" smtClean="0">
                <a:latin typeface="+mn-ea"/>
                <a:ea typeface="+mn-ea"/>
              </a:rPr>
              <a:t> 4</a:t>
            </a:r>
            <a:r>
              <a:rPr lang="ko-KR" altLang="en-US" sz="1800" dirty="0" smtClean="0">
                <a:latin typeface="+mn-ea"/>
                <a:ea typeface="+mn-ea"/>
              </a:rPr>
              <a:t>개</a:t>
            </a:r>
            <a:r>
              <a:rPr lang="en-US" altLang="ko-KR" sz="1800" dirty="0" smtClean="0">
                <a:latin typeface="+mn-ea"/>
                <a:ea typeface="+mn-ea"/>
              </a:rPr>
              <a:t>), </a:t>
            </a:r>
            <a:r>
              <a:rPr lang="ko-KR" altLang="en-US" sz="1800" dirty="0" smtClean="0">
                <a:latin typeface="+mn-ea"/>
                <a:ea typeface="+mn-ea"/>
              </a:rPr>
              <a:t>행사간격의 </a:t>
            </a:r>
            <a:r>
              <a:rPr lang="ko-KR" altLang="en-US" sz="1800" dirty="0">
                <a:latin typeface="+mn-ea"/>
                <a:ea typeface="+mn-ea"/>
              </a:rPr>
              <a:t>수준 및 잔존만기에 따라 </a:t>
            </a:r>
            <a:r>
              <a:rPr lang="ko-KR" altLang="en-US" sz="1800" dirty="0" smtClean="0">
                <a:latin typeface="+mn-ea"/>
                <a:ea typeface="+mn-ea"/>
              </a:rPr>
              <a:t>차등</a:t>
            </a:r>
            <a:endParaRPr lang="en-US" altLang="ko-KR" sz="1800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800" dirty="0" smtClean="0">
                <a:latin typeface="+mn-ea"/>
                <a:ea typeface="+mn-ea"/>
              </a:rPr>
              <a:t>가격제한  </a:t>
            </a:r>
            <a:r>
              <a:rPr lang="en-US" altLang="ko-KR" sz="1800" dirty="0" smtClean="0">
                <a:latin typeface="+mn-ea"/>
                <a:ea typeface="+mn-ea"/>
              </a:rPr>
              <a:t>: </a:t>
            </a:r>
            <a:r>
              <a:rPr lang="ko-KR" altLang="en-US" sz="1800" dirty="0" smtClean="0">
                <a:latin typeface="+mn-ea"/>
                <a:ea typeface="+mn-ea"/>
              </a:rPr>
              <a:t>기초자산 상</a:t>
            </a:r>
            <a:r>
              <a:rPr lang="ko-KR" altLang="en-US" sz="1800" dirty="0" smtClean="0">
                <a:latin typeface="+mn-ea"/>
              </a:rPr>
              <a:t>〮</a:t>
            </a:r>
            <a:r>
              <a:rPr lang="ko-KR" altLang="en-US" sz="1800" dirty="0" smtClean="0">
                <a:latin typeface="+mn-ea"/>
                <a:ea typeface="+mn-ea"/>
              </a:rPr>
              <a:t>하한가를 </a:t>
            </a:r>
            <a:r>
              <a:rPr lang="en-US" altLang="ko-KR" sz="1800" dirty="0" smtClean="0">
                <a:latin typeface="+mn-ea"/>
                <a:ea typeface="+mn-ea"/>
              </a:rPr>
              <a:t>3</a:t>
            </a:r>
            <a:r>
              <a:rPr lang="ko-KR" altLang="en-US" sz="1800" dirty="0" smtClean="0">
                <a:latin typeface="+mn-ea"/>
                <a:ea typeface="+mn-ea"/>
              </a:rPr>
              <a:t>단계</a:t>
            </a:r>
            <a:r>
              <a:rPr lang="en-US" altLang="ko-KR" sz="1800" dirty="0">
                <a:latin typeface="+mn-ea"/>
              </a:rPr>
              <a:t>(</a:t>
            </a:r>
            <a:r>
              <a:rPr lang="en-US" altLang="ko-KR" sz="1800" dirty="0"/>
              <a:t>±10%, ±20%, ±30</a:t>
            </a:r>
            <a:r>
              <a:rPr lang="en-US" altLang="ko-KR" sz="1800" dirty="0" smtClean="0"/>
              <a:t>%)</a:t>
            </a:r>
            <a:r>
              <a:rPr lang="ko-KR" altLang="en-US" sz="1800" dirty="0" smtClean="0">
                <a:latin typeface="+mn-ea"/>
                <a:ea typeface="+mn-ea"/>
              </a:rPr>
              <a:t>로 설정</a:t>
            </a:r>
            <a:endParaRPr lang="en-US" altLang="ko-KR" sz="1800" dirty="0" smtClean="0">
              <a:latin typeface="+mn-ea"/>
              <a:ea typeface="+mn-ea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1800" dirty="0" smtClean="0">
                <a:latin typeface="+mn-ea"/>
                <a:ea typeface="+mn-ea"/>
              </a:rPr>
              <a:t>거래중단  </a:t>
            </a:r>
            <a:r>
              <a:rPr lang="en-US" altLang="ko-KR" sz="1800" dirty="0" smtClean="0">
                <a:latin typeface="+mn-ea"/>
                <a:ea typeface="+mn-ea"/>
              </a:rPr>
              <a:t>: </a:t>
            </a:r>
            <a:r>
              <a:rPr lang="ko-KR" altLang="en-US" sz="1800" dirty="0">
                <a:latin typeface="+mn-ea"/>
                <a:ea typeface="+mn-ea"/>
              </a:rPr>
              <a:t>현물가격 </a:t>
            </a:r>
            <a:r>
              <a:rPr lang="ko-KR" altLang="en-US" sz="1800" dirty="0" err="1">
                <a:latin typeface="+mn-ea"/>
                <a:ea typeface="+mn-ea"/>
              </a:rPr>
              <a:t>급변시</a:t>
            </a:r>
            <a:r>
              <a:rPr lang="ko-KR" altLang="en-US" sz="1800" dirty="0">
                <a:latin typeface="+mn-ea"/>
                <a:ea typeface="+mn-ea"/>
              </a:rPr>
              <a:t> 주식옵션 거래 일시 </a:t>
            </a:r>
            <a:r>
              <a:rPr lang="ko-KR" altLang="en-US" sz="1800" dirty="0" smtClean="0">
                <a:latin typeface="+mn-ea"/>
                <a:ea typeface="+mn-ea"/>
              </a:rPr>
              <a:t>중단</a:t>
            </a:r>
            <a:r>
              <a:rPr lang="en-US" altLang="ko-KR" sz="1800" dirty="0" smtClean="0">
                <a:latin typeface="+mn-ea"/>
                <a:ea typeface="+mn-ea"/>
              </a:rPr>
              <a:t>(</a:t>
            </a:r>
            <a:r>
              <a:rPr lang="en-US" altLang="ko-KR" sz="1800" dirty="0"/>
              <a:t>Circuit Breakers)</a:t>
            </a:r>
            <a:endParaRPr lang="ko-KR" altLang="en-US" sz="1800" dirty="0">
              <a:latin typeface="+mn-ea"/>
              <a:ea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157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국내 개별주식옵션 제도</a:t>
            </a:r>
            <a:r>
              <a:rPr lang="en-US" altLang="ko-KR" sz="3000" dirty="0" smtClean="0"/>
              <a:t>(</a:t>
            </a:r>
            <a:r>
              <a:rPr lang="ko-KR" altLang="en-US" sz="3000" dirty="0" err="1" smtClean="0"/>
              <a:t>시장조성자</a:t>
            </a:r>
            <a:r>
              <a:rPr lang="en-US" altLang="ko-KR" sz="3000" dirty="0" smtClean="0"/>
              <a:t>)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9204" y="1059476"/>
            <a:ext cx="8813347" cy="544527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altLang="ko-KR" sz="200" dirty="0" smtClean="0"/>
          </a:p>
          <a:p>
            <a:pPr>
              <a:lnSpc>
                <a:spcPct val="150000"/>
              </a:lnSpc>
            </a:pPr>
            <a:r>
              <a:rPr lang="ko-KR" altLang="en-US" sz="1800" dirty="0" err="1" smtClean="0"/>
              <a:t>시장조성자는</a:t>
            </a:r>
            <a:r>
              <a:rPr lang="ko-KR" altLang="en-US" sz="1800" dirty="0" smtClean="0"/>
              <a:t> 매수</a:t>
            </a:r>
            <a:r>
              <a:rPr lang="ko-KR" altLang="en-US" sz="1800" dirty="0" smtClean="0">
                <a:latin typeface="맑은 고딕" panose="020B0503020000020004" pitchFamily="50" charset="-127"/>
                <a:ea typeface="맑은 고딕" panose="020B0503020000020004" pitchFamily="50" charset="-127"/>
              </a:rPr>
              <a:t>〮</a:t>
            </a:r>
            <a:r>
              <a:rPr lang="ko-KR" altLang="en-US" sz="1800" dirty="0" smtClean="0"/>
              <a:t>매도 </a:t>
            </a:r>
            <a:r>
              <a:rPr lang="ko-KR" altLang="en-US" sz="1800" dirty="0"/>
              <a:t>양방향 호가를 제시하여 시장에 유동성을 </a:t>
            </a:r>
            <a:r>
              <a:rPr lang="ko-KR" altLang="en-US" sz="1800" dirty="0" smtClean="0"/>
              <a:t>공급</a:t>
            </a:r>
            <a:endParaRPr lang="en-US" altLang="ko-KR" sz="1800" dirty="0"/>
          </a:p>
          <a:p>
            <a:pPr lvl="1">
              <a:lnSpc>
                <a:spcPct val="150000"/>
              </a:lnSpc>
            </a:pPr>
            <a:r>
              <a:rPr lang="ko-KR" altLang="en-US" sz="1600" dirty="0" smtClean="0"/>
              <a:t>개별주식옵션 </a:t>
            </a:r>
            <a:r>
              <a:rPr lang="ko-KR" altLang="en-US" sz="1600" dirty="0" err="1" smtClean="0"/>
              <a:t>시장조성자</a:t>
            </a:r>
            <a:r>
              <a:rPr lang="ko-KR" altLang="en-US" sz="1600" dirty="0" smtClean="0"/>
              <a:t> 제도는 </a:t>
            </a:r>
            <a:r>
              <a:rPr lang="en-US" altLang="ko-KR" sz="1600" dirty="0" smtClean="0"/>
              <a:t>2014</a:t>
            </a:r>
            <a:r>
              <a:rPr lang="ko-KR" altLang="en-US" sz="1600" dirty="0" smtClean="0"/>
              <a:t>년 </a:t>
            </a:r>
            <a:r>
              <a:rPr lang="en-US" altLang="ko-KR" sz="1600" dirty="0" smtClean="0"/>
              <a:t>10</a:t>
            </a:r>
            <a:r>
              <a:rPr lang="ko-KR" altLang="en-US" sz="1600" dirty="0" smtClean="0"/>
              <a:t>월부터 도입</a:t>
            </a:r>
            <a:endParaRPr lang="en-US" altLang="ko-KR" sz="1600" dirty="0" smtClean="0"/>
          </a:p>
          <a:p>
            <a:pPr lvl="2">
              <a:lnSpc>
                <a:spcPct val="150000"/>
              </a:lnSpc>
            </a:pPr>
            <a:r>
              <a:rPr lang="ko-KR" altLang="en-US" sz="1400" dirty="0" smtClean="0"/>
              <a:t>개별주식옵션 </a:t>
            </a:r>
            <a:r>
              <a:rPr lang="ko-KR" altLang="en-US" sz="1400" dirty="0"/>
              <a:t>시장에 </a:t>
            </a:r>
            <a:r>
              <a:rPr lang="ko-KR" altLang="en-US" sz="1400" dirty="0" err="1"/>
              <a:t>시장조성자</a:t>
            </a:r>
            <a:r>
              <a:rPr lang="ko-KR" altLang="en-US" sz="1400" dirty="0"/>
              <a:t> 도입 이후 거래가 점차 </a:t>
            </a:r>
            <a:r>
              <a:rPr lang="ko-KR" altLang="en-US" sz="1400" dirty="0" smtClean="0"/>
              <a:t>활성화</a:t>
            </a:r>
            <a:endParaRPr lang="en-US" altLang="ko-KR" sz="1400" dirty="0" smtClean="0"/>
          </a:p>
          <a:p>
            <a:pPr lvl="1">
              <a:lnSpc>
                <a:spcPct val="150000"/>
              </a:lnSpc>
            </a:pPr>
            <a:r>
              <a:rPr lang="en-US" altLang="ko-KR" sz="1600" dirty="0"/>
              <a:t>2016</a:t>
            </a:r>
            <a:r>
              <a:rPr lang="ko-KR" altLang="en-US" sz="1600" dirty="0"/>
              <a:t>년부터 </a:t>
            </a:r>
            <a:r>
              <a:rPr lang="ko-KR" altLang="en-US" sz="1600" b="1" dirty="0"/>
              <a:t>거래세 면제</a:t>
            </a:r>
            <a:r>
              <a:rPr lang="ko-KR" altLang="en-US" sz="1600" dirty="0"/>
              <a:t> 혜택을 제공하고</a:t>
            </a:r>
            <a:r>
              <a:rPr lang="en-US" altLang="ko-KR" sz="1600" dirty="0"/>
              <a:t>, </a:t>
            </a:r>
            <a:r>
              <a:rPr lang="ko-KR" altLang="en-US" sz="1600" dirty="0"/>
              <a:t>같은 해 </a:t>
            </a:r>
            <a:r>
              <a:rPr lang="en-US" altLang="ko-KR" sz="1600" dirty="0"/>
              <a:t>4</a:t>
            </a:r>
            <a:r>
              <a:rPr lang="ko-KR" altLang="en-US" sz="1600" dirty="0"/>
              <a:t>월부터 </a:t>
            </a:r>
            <a:r>
              <a:rPr lang="ko-KR" altLang="en-US" sz="1600" b="1" dirty="0" err="1"/>
              <a:t>시장조성자</a:t>
            </a:r>
            <a:r>
              <a:rPr lang="ko-KR" altLang="en-US" sz="1600" b="1" dirty="0"/>
              <a:t> 평가제도 </a:t>
            </a:r>
            <a:r>
              <a:rPr lang="ko-KR" altLang="en-US" sz="1600" dirty="0" smtClean="0"/>
              <a:t>도입</a:t>
            </a:r>
            <a:endParaRPr lang="en-US" altLang="ko-KR" sz="1600" dirty="0" smtClean="0"/>
          </a:p>
          <a:p>
            <a:pPr lvl="2">
              <a:lnSpc>
                <a:spcPct val="150000"/>
              </a:lnSpc>
            </a:pPr>
            <a:r>
              <a:rPr lang="ko-KR" altLang="en-US" sz="1400" dirty="0"/>
              <a:t>이 시기 이후부터 본격적으로 개별주식옵션 거래가 활발</a:t>
            </a:r>
          </a:p>
          <a:p>
            <a:pPr lvl="1">
              <a:lnSpc>
                <a:spcPct val="150000"/>
              </a:lnSpc>
            </a:pPr>
            <a:r>
              <a:rPr lang="ko-KR" altLang="en-US" sz="1600" dirty="0" smtClean="0"/>
              <a:t>자격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투자매매업</a:t>
            </a:r>
            <a:r>
              <a:rPr lang="ko-KR" altLang="en-US" sz="1600" dirty="0" smtClean="0"/>
              <a:t> </a:t>
            </a:r>
            <a:r>
              <a:rPr lang="ko-KR" altLang="en-US" sz="1600" dirty="0"/>
              <a:t>또는 투자중개업 </a:t>
            </a:r>
            <a:r>
              <a:rPr lang="ko-KR" altLang="en-US" sz="1600" dirty="0" smtClean="0"/>
              <a:t>인가가 필요한 </a:t>
            </a:r>
            <a:r>
              <a:rPr lang="en-US" altLang="ko-KR" sz="1600" dirty="0" smtClean="0"/>
              <a:t>‘</a:t>
            </a:r>
            <a:r>
              <a:rPr lang="ko-KR" altLang="en-US" sz="1600" b="1" dirty="0" smtClean="0"/>
              <a:t>회원</a:t>
            </a:r>
            <a:r>
              <a:rPr lang="en-US" altLang="ko-KR" sz="1600" dirty="0" smtClean="0"/>
              <a:t>’</a:t>
            </a:r>
            <a:r>
              <a:rPr lang="ko-KR" altLang="en-US" sz="1600" dirty="0" smtClean="0"/>
              <a:t>으로 제한</a:t>
            </a:r>
            <a:endParaRPr lang="en-US" altLang="ko-KR" sz="1600" dirty="0" smtClean="0"/>
          </a:p>
          <a:p>
            <a:pPr lvl="2">
              <a:lnSpc>
                <a:spcPct val="150000"/>
              </a:lnSpc>
            </a:pPr>
            <a:r>
              <a:rPr lang="ko-KR" altLang="en-US" sz="1400" dirty="0" smtClean="0"/>
              <a:t>국내 증권사들이 </a:t>
            </a:r>
            <a:r>
              <a:rPr lang="ko-KR" altLang="en-US" sz="1400" dirty="0" err="1" smtClean="0"/>
              <a:t>시장조성자</a:t>
            </a:r>
            <a:r>
              <a:rPr lang="ko-KR" altLang="en-US" sz="1400" dirty="0" smtClean="0"/>
              <a:t> 역할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현재 </a:t>
            </a:r>
            <a:r>
              <a:rPr lang="en-US" altLang="ko-KR" sz="1400" dirty="0" smtClean="0"/>
              <a:t>15</a:t>
            </a:r>
            <a:r>
              <a:rPr lang="ko-KR" altLang="en-US" sz="1400" dirty="0" smtClean="0"/>
              <a:t>개사</a:t>
            </a:r>
            <a:r>
              <a:rPr lang="en-US" altLang="ko-KR" sz="1400" dirty="0" smtClean="0"/>
              <a:t>)</a:t>
            </a:r>
          </a:p>
          <a:p>
            <a:pPr lvl="2">
              <a:lnSpc>
                <a:spcPct val="150000"/>
              </a:lnSpc>
            </a:pPr>
            <a:r>
              <a:rPr lang="ko-KR" altLang="en-US" sz="1400" dirty="0"/>
              <a:t>외국인 전문투자자 등 </a:t>
            </a:r>
            <a:r>
              <a:rPr lang="ko-KR" altLang="en-US" sz="1400" b="1" dirty="0"/>
              <a:t>시장조성 능력을 갖춘 위탁자의 </a:t>
            </a:r>
            <a:r>
              <a:rPr lang="ko-KR" altLang="en-US" sz="1400" b="1" dirty="0" err="1" smtClean="0"/>
              <a:t>시장조성자</a:t>
            </a:r>
            <a:r>
              <a:rPr lang="ko-KR" altLang="en-US" sz="1400" b="1" dirty="0" smtClean="0"/>
              <a:t> 참여 불가의 한계</a:t>
            </a:r>
            <a:endParaRPr lang="en-US" altLang="ko-KR" sz="1400" b="1" dirty="0" smtClean="0"/>
          </a:p>
          <a:p>
            <a:pPr lvl="1">
              <a:lnSpc>
                <a:spcPct val="150000"/>
              </a:lnSpc>
            </a:pPr>
            <a:r>
              <a:rPr lang="ko-KR" altLang="en-US" sz="1600" dirty="0" smtClean="0"/>
              <a:t>의무 종목</a:t>
            </a:r>
            <a:r>
              <a:rPr lang="en-US" altLang="ko-KR" sz="1600" dirty="0" smtClean="0"/>
              <a:t>: </a:t>
            </a:r>
            <a:r>
              <a:rPr lang="ko-KR" altLang="en-US" sz="1600" dirty="0" err="1" smtClean="0"/>
              <a:t>최근월물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최종거래일 부터 소급한 </a:t>
            </a:r>
            <a:r>
              <a:rPr lang="en-US" altLang="ko-KR" sz="1600" dirty="0" smtClean="0"/>
              <a:t>4</a:t>
            </a:r>
            <a:r>
              <a:rPr lang="ko-KR" altLang="en-US" sz="1600" dirty="0" smtClean="0"/>
              <a:t>거래일부터 </a:t>
            </a:r>
            <a:r>
              <a:rPr lang="ko-KR" altLang="en-US" sz="1600" dirty="0" err="1" smtClean="0"/>
              <a:t>차근월물</a:t>
            </a:r>
            <a:endParaRPr lang="en-US" altLang="ko-KR" sz="1600" dirty="0" smtClean="0"/>
          </a:p>
          <a:p>
            <a:pPr lvl="2">
              <a:lnSpc>
                <a:spcPct val="150000"/>
              </a:lnSpc>
            </a:pPr>
            <a:r>
              <a:rPr lang="ko-KR" altLang="en-US" sz="1400" b="1" dirty="0" smtClean="0"/>
              <a:t>콜</a:t>
            </a:r>
            <a:r>
              <a:rPr lang="en-US" altLang="ko-KR" sz="1400" b="1" dirty="0" smtClean="0"/>
              <a:t>/</a:t>
            </a:r>
            <a:r>
              <a:rPr lang="ko-KR" altLang="en-US" sz="1400" b="1" dirty="0" err="1" smtClean="0"/>
              <a:t>풋</a:t>
            </a:r>
            <a:r>
              <a:rPr lang="ko-KR" altLang="en-US" sz="1400" b="1" dirty="0" smtClean="0"/>
              <a:t> 각각 </a:t>
            </a:r>
            <a:r>
              <a:rPr lang="en-US" altLang="ko-KR" sz="1400" b="1" dirty="0" smtClean="0"/>
              <a:t>6</a:t>
            </a:r>
            <a:r>
              <a:rPr lang="ko-KR" altLang="en-US" sz="1400" b="1" dirty="0" smtClean="0"/>
              <a:t>종목</a:t>
            </a:r>
            <a:endParaRPr lang="en-US" altLang="ko-KR" sz="1400" b="1" dirty="0" smtClean="0"/>
          </a:p>
          <a:p>
            <a:pPr lvl="2">
              <a:lnSpc>
                <a:spcPct val="150000"/>
              </a:lnSpc>
            </a:pPr>
            <a:r>
              <a:rPr lang="ko-KR" altLang="en-US" sz="1400" dirty="0" err="1" smtClean="0"/>
              <a:t>근월물</a:t>
            </a:r>
            <a:r>
              <a:rPr lang="ko-KR" altLang="en-US" sz="1400" dirty="0" smtClean="0"/>
              <a:t> 외에 거래 유동성이 부족한 한계</a:t>
            </a: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300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국내 개별주식옵션 제도</a:t>
            </a:r>
            <a:r>
              <a:rPr lang="en-US" altLang="ko-KR" sz="3000" dirty="0" smtClean="0"/>
              <a:t>(</a:t>
            </a:r>
            <a:r>
              <a:rPr lang="ko-KR" altLang="en-US" sz="3000" dirty="0" smtClean="0"/>
              <a:t>진입</a:t>
            </a:r>
            <a:r>
              <a:rPr lang="en-US" altLang="ko-KR" sz="3000" dirty="0" smtClean="0"/>
              <a:t>)</a:t>
            </a:r>
            <a:endParaRPr lang="ko-KR" altLang="en-US" sz="3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5</a:t>
            </a:fld>
            <a:endParaRPr lang="ko-KR" altLang="en-US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048186"/>
              </p:ext>
            </p:extLst>
          </p:nvPr>
        </p:nvGraphicFramePr>
        <p:xfrm>
          <a:off x="489857" y="3259419"/>
          <a:ext cx="7823463" cy="2919222"/>
        </p:xfrm>
        <a:graphic>
          <a:graphicData uri="http://schemas.openxmlformats.org/drawingml/2006/table">
            <a:tbl>
              <a:tblPr/>
              <a:tblGrid>
                <a:gridCol w="997515"/>
                <a:gridCol w="1679182"/>
                <a:gridCol w="1933304"/>
                <a:gridCol w="3213462"/>
              </a:tblGrid>
              <a:tr h="209399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시행시기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기본예탁금 최저금액</a:t>
                      </a: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 구분</a:t>
                      </a: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진입요건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4E3"/>
                    </a:solidFill>
                  </a:tcPr>
                </a:tc>
              </a:tr>
              <a:tr h="39185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2014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월　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3,000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선물</a:t>
                      </a:r>
                      <a:r>
                        <a:rPr lang="ko-KR" altLang="en-US" sz="1050" kern="0" spc="0" baseline="30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*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의무교육 </a:t>
                      </a: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30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시간</a:t>
                      </a: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모의거래 </a:t>
                      </a: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50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시간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5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5,000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모든 선물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옵션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•1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 거래경험</a:t>
                      </a: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파생상품계좌 </a:t>
                      </a:r>
                      <a:r>
                        <a:rPr lang="ko-KR" altLang="en-US" sz="1050" kern="0" spc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개설후</a:t>
                      </a:r>
                      <a:r>
                        <a:rPr lang="ko-KR" altLang="en-US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 이상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85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2017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6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월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3,000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선물</a:t>
                      </a:r>
                      <a:r>
                        <a:rPr lang="ko-KR" altLang="en-US" sz="1050" kern="0" spc="0" baseline="3000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*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옵션매수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의무교육 </a:t>
                      </a: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시간</a:t>
                      </a: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모의거래 </a:t>
                      </a: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50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시간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1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5,000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모든 선물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옵션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의무교육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시간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단계에 추가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•1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 거래경험</a:t>
                      </a: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파생상품계좌 </a:t>
                      </a:r>
                      <a:r>
                        <a:rPr lang="ko-KR" altLang="en-US" sz="1050" kern="0" spc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개설후</a:t>
                      </a:r>
                      <a:r>
                        <a:rPr lang="ko-KR" altLang="en-US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이상 경과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399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2019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년 </a:t>
                      </a: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12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월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1,000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 </a:t>
                      </a: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선물</a:t>
                      </a:r>
                      <a:r>
                        <a:rPr lang="ko-KR" altLang="en-US" sz="1050" kern="0" spc="0" baseline="3000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*</a:t>
                      </a: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옵션매수</a:t>
                      </a:r>
                      <a:r>
                        <a:rPr lang="en-US" altLang="ko-KR" sz="1050" kern="0" spc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kern="0" spc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의무교육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시간 이상</a:t>
                      </a: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모의거래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시간 이상</a:t>
                      </a:r>
                    </a:p>
                    <a:p>
                      <a:pPr marL="0" marR="0" indent="0" algn="just" fontAlgn="base" latinLnBrk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•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파생상품계좌 </a:t>
                      </a:r>
                      <a:r>
                        <a:rPr lang="ko-KR" altLang="en-US" sz="1050" kern="0" spc="0" dirty="0" err="1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개설후</a:t>
                      </a:r>
                      <a:r>
                        <a:rPr lang="ko-KR" altLang="en-US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</a:t>
                      </a:r>
                      <a:r>
                        <a:rPr lang="en-US" altLang="ko-KR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일 이상 </a:t>
                      </a:r>
                      <a:r>
                        <a:rPr lang="ko-KR" altLang="en-US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거래</a:t>
                      </a:r>
                      <a:r>
                        <a:rPr lang="en-US" altLang="ko-KR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(2</a:t>
                      </a:r>
                      <a:r>
                        <a:rPr lang="ko-KR" altLang="en-US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</a:t>
                      </a:r>
                      <a:r>
                        <a:rPr lang="en-US" altLang="ko-KR" sz="1050" kern="0" spc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5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2,000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만원</a:t>
                      </a: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단계 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모든 선물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옵션</a:t>
                      </a:r>
                      <a:r>
                        <a:rPr lang="en-US" altLang="ko-KR" sz="1050" kern="0" spc="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050" kern="0" spc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7112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711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직사각형 10"/>
          <p:cNvSpPr/>
          <p:nvPr/>
        </p:nvSpPr>
        <p:spPr>
          <a:xfrm>
            <a:off x="2155298" y="2970444"/>
            <a:ext cx="46364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600" b="1" dirty="0"/>
              <a:t>개인투자자 파생상품 </a:t>
            </a:r>
            <a:r>
              <a:rPr lang="ko-KR" altLang="en-US" sz="1600" b="1" dirty="0" smtClean="0"/>
              <a:t>기본예탁금과 진입요건</a:t>
            </a:r>
            <a:r>
              <a:rPr lang="en-US" altLang="ko-KR" sz="16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9857" y="6178641"/>
            <a:ext cx="38514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>
                <a:latin typeface="+mn-ea"/>
              </a:rPr>
              <a:t>주</a:t>
            </a:r>
            <a:r>
              <a:rPr lang="en-US" altLang="ko-KR" sz="1000" dirty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  : * </a:t>
            </a:r>
            <a:r>
              <a:rPr lang="ko-KR" altLang="en-US" sz="1000" dirty="0" err="1" smtClean="0">
                <a:latin typeface="+mn-ea"/>
              </a:rPr>
              <a:t>코스피</a:t>
            </a:r>
            <a:r>
              <a:rPr lang="en-US" altLang="ko-KR" sz="1000" dirty="0" smtClean="0">
                <a:latin typeface="+mn-ea"/>
              </a:rPr>
              <a:t>200 </a:t>
            </a:r>
            <a:r>
              <a:rPr lang="ko-KR" altLang="en-US" sz="1000" dirty="0" smtClean="0">
                <a:latin typeface="+mn-ea"/>
              </a:rPr>
              <a:t>변동성지수 선물거래를 제외</a:t>
            </a:r>
            <a:endParaRPr lang="en-US" altLang="ko-KR" sz="1000" dirty="0" smtClean="0">
              <a:latin typeface="+mn-ea"/>
            </a:endParaRPr>
          </a:p>
          <a:p>
            <a:pPr fontAlgn="base"/>
            <a:r>
              <a:rPr lang="ko-KR" altLang="en-US" sz="1000" dirty="0" smtClean="0">
                <a:latin typeface="+mn-ea"/>
              </a:rPr>
              <a:t>자료</a:t>
            </a:r>
            <a:r>
              <a:rPr lang="en-US" altLang="ko-KR" sz="1000" dirty="0" smtClean="0">
                <a:latin typeface="+mn-ea"/>
              </a:rPr>
              <a:t>: </a:t>
            </a:r>
            <a:r>
              <a:rPr lang="ko-KR" altLang="en-US" sz="1000" dirty="0" smtClean="0">
                <a:latin typeface="+mn-ea"/>
              </a:rPr>
              <a:t>금융위원회 보도자료</a:t>
            </a:r>
            <a:r>
              <a:rPr lang="en-US" altLang="ko-KR" sz="1000" dirty="0" smtClean="0">
                <a:latin typeface="+mn-ea"/>
              </a:rPr>
              <a:t>(2016, 2017, 2019)</a:t>
            </a:r>
            <a:endParaRPr lang="ko-KR" altLang="en-US" sz="1000" dirty="0">
              <a:latin typeface="+mn-ea"/>
            </a:endParaRPr>
          </a:p>
        </p:txBody>
      </p:sp>
      <p:sp>
        <p:nvSpPr>
          <p:cNvPr id="9" name="내용 개체 틀 2"/>
          <p:cNvSpPr>
            <a:spLocks noGrp="1"/>
          </p:cNvSpPr>
          <p:nvPr>
            <p:ph idx="1"/>
          </p:nvPr>
        </p:nvSpPr>
        <p:spPr>
          <a:xfrm>
            <a:off x="159204" y="990601"/>
            <a:ext cx="8813347" cy="178059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altLang="ko-KR" sz="100" dirty="0" smtClean="0"/>
          </a:p>
          <a:p>
            <a:pPr>
              <a:lnSpc>
                <a:spcPct val="150000"/>
              </a:lnSpc>
            </a:pPr>
            <a:r>
              <a:rPr lang="ko-KR" altLang="en-US" sz="1600" dirty="0" smtClean="0"/>
              <a:t>개별주식옵션에 대해 </a:t>
            </a:r>
            <a:r>
              <a:rPr lang="en-US" altLang="ko-KR" sz="1600" dirty="0" smtClean="0"/>
              <a:t>(</a:t>
            </a:r>
            <a:r>
              <a:rPr lang="ko-KR" altLang="en-US" sz="1600" dirty="0" smtClean="0"/>
              <a:t>일반</a:t>
            </a:r>
            <a:r>
              <a:rPr lang="en-US" altLang="ko-KR" sz="1600" dirty="0" smtClean="0"/>
              <a:t>)</a:t>
            </a:r>
            <a:r>
              <a:rPr lang="ko-KR" altLang="en-US" sz="1600" dirty="0" smtClean="0"/>
              <a:t>개인투자자 진입규제가 존재</a:t>
            </a:r>
            <a:r>
              <a:rPr lang="en-US" altLang="ko-KR" sz="1600" dirty="0" smtClean="0"/>
              <a:t>: </a:t>
            </a:r>
            <a:r>
              <a:rPr lang="ko-KR" altLang="en-US" sz="1600" dirty="0" smtClean="0"/>
              <a:t>장내파생상품기준 적용</a:t>
            </a:r>
            <a:endParaRPr lang="en-US" altLang="ko-KR" sz="1600" dirty="0"/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개별주식옵션 매수거래만 </a:t>
            </a:r>
            <a:r>
              <a:rPr lang="ko-KR" altLang="en-US" sz="1400" dirty="0"/>
              <a:t>할 경우 </a:t>
            </a:r>
            <a:r>
              <a:rPr lang="en-US" altLang="ko-KR" sz="1400" dirty="0"/>
              <a:t>1,000</a:t>
            </a:r>
            <a:r>
              <a:rPr lang="ko-KR" altLang="en-US" sz="1400" dirty="0"/>
              <a:t>만원</a:t>
            </a:r>
            <a:r>
              <a:rPr lang="en-US" altLang="ko-KR" sz="1400" dirty="0"/>
              <a:t>, </a:t>
            </a:r>
            <a:r>
              <a:rPr lang="ko-KR" altLang="en-US" sz="1400" dirty="0"/>
              <a:t>매도거래도 할 경우 </a:t>
            </a:r>
            <a:r>
              <a:rPr lang="en-US" altLang="ko-KR" sz="1400" dirty="0"/>
              <a:t>2,000</a:t>
            </a:r>
            <a:r>
              <a:rPr lang="ko-KR" altLang="en-US" sz="1400" dirty="0" smtClean="0"/>
              <a:t>만원</a:t>
            </a:r>
            <a:endParaRPr lang="en-US" altLang="ko-KR" sz="1200" dirty="0" smtClean="0"/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신규투자자는 </a:t>
            </a:r>
            <a:r>
              <a:rPr lang="ko-KR" altLang="en-US" sz="1400" dirty="0"/>
              <a:t>사전 교육 </a:t>
            </a:r>
            <a:r>
              <a:rPr lang="en-US" altLang="ko-KR" sz="1400" dirty="0"/>
              <a:t>1</a:t>
            </a:r>
            <a:r>
              <a:rPr lang="ko-KR" altLang="en-US" sz="1400" dirty="0"/>
              <a:t>시간 이상</a:t>
            </a:r>
            <a:r>
              <a:rPr lang="en-US" altLang="ko-KR" sz="1400" dirty="0"/>
              <a:t>, </a:t>
            </a:r>
            <a:r>
              <a:rPr lang="ko-KR" altLang="en-US" sz="1400" dirty="0"/>
              <a:t>모의거래 </a:t>
            </a:r>
            <a:r>
              <a:rPr lang="en-US" altLang="ko-KR" sz="1400" dirty="0"/>
              <a:t>3</a:t>
            </a:r>
            <a:r>
              <a:rPr lang="ko-KR" altLang="en-US" sz="1400" dirty="0"/>
              <a:t>시간 이상을 의무적으로 이수</a:t>
            </a:r>
          </a:p>
          <a:p>
            <a:pPr lvl="1">
              <a:lnSpc>
                <a:spcPct val="150000"/>
              </a:lnSpc>
            </a:pPr>
            <a:endParaRPr lang="en-US" altLang="ko-KR" sz="1400" dirty="0" smtClean="0"/>
          </a:p>
        </p:txBody>
      </p:sp>
    </p:spTree>
    <p:extLst>
      <p:ext uri="{BB962C8B-B14F-4D97-AF65-F5344CB8AC3E}">
        <p14:creationId xmlns:p14="http://schemas.microsoft.com/office/powerpoint/2010/main" val="337665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742968" y="2815939"/>
            <a:ext cx="5802891" cy="652464"/>
            <a:chOff x="1742968" y="2770752"/>
            <a:chExt cx="5802891" cy="652464"/>
          </a:xfrm>
          <a:solidFill>
            <a:srgbClr val="37AECE"/>
          </a:solidFill>
        </p:grpSpPr>
        <p:sp>
          <p:nvSpPr>
            <p:cNvPr id="19" name="모서리가 둥근 직사각형 18"/>
            <p:cNvSpPr/>
            <p:nvPr/>
          </p:nvSpPr>
          <p:spPr>
            <a:xfrm>
              <a:off x="1742968" y="2770752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Rectangle 37"/>
            <p:cNvSpPr>
              <a:spLocks noChangeArrowheads="1"/>
            </p:cNvSpPr>
            <p:nvPr/>
          </p:nvSpPr>
          <p:spPr bwMode="gray">
            <a:xfrm>
              <a:off x="1742968" y="2777058"/>
              <a:ext cx="506413" cy="646158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2</a:t>
              </a:r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gray">
            <a:xfrm>
              <a:off x="2529742" y="2965970"/>
              <a:ext cx="4915849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국내 개별주식옵션 시장 </a:t>
              </a:r>
              <a:r>
                <a:rPr lang="ko-KR" altLang="en-US" sz="1800" b="1" spc="-100" dirty="0" smtClean="0">
                  <a:solidFill>
                    <a:schemeClr val="bg1"/>
                  </a:solidFill>
                  <a:latin typeface="+mj-ea"/>
                </a:rPr>
                <a:t>현황 및 특징</a:t>
              </a:r>
              <a:endParaRPr lang="ko-KR" altLang="en-US" sz="1800" b="1" spc="-100" dirty="0">
                <a:solidFill>
                  <a:schemeClr val="bg1"/>
                </a:solidFill>
                <a:latin typeface="+mj-ea"/>
              </a:endParaRPr>
            </a:p>
          </p:txBody>
        </p:sp>
      </p:grpSp>
      <p:grpSp>
        <p:nvGrpSpPr>
          <p:cNvPr id="6" name="그룹 5"/>
          <p:cNvGrpSpPr/>
          <p:nvPr/>
        </p:nvGrpSpPr>
        <p:grpSpPr>
          <a:xfrm>
            <a:off x="1742967" y="3548663"/>
            <a:ext cx="5859615" cy="655616"/>
            <a:chOff x="1742967" y="3581857"/>
            <a:chExt cx="5859615" cy="655616"/>
          </a:xfrm>
        </p:grpSpPr>
        <p:sp>
          <p:nvSpPr>
            <p:cNvPr id="24" name="모서리가 둥근 직사각형 23"/>
            <p:cNvSpPr/>
            <p:nvPr/>
          </p:nvSpPr>
          <p:spPr>
            <a:xfrm>
              <a:off x="1742967" y="3581857"/>
              <a:ext cx="5802891" cy="652464"/>
            </a:xfrm>
            <a:prstGeom prst="roundRect">
              <a:avLst>
                <a:gd name="adj" fmla="val 8113"/>
              </a:avLst>
            </a:prstGeom>
            <a:solidFill>
              <a:srgbClr val="AFC3C2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Rectangle 39"/>
            <p:cNvSpPr>
              <a:spLocks noChangeArrowheads="1"/>
            </p:cNvSpPr>
            <p:nvPr/>
          </p:nvSpPr>
          <p:spPr bwMode="gray">
            <a:xfrm>
              <a:off x="1742968" y="3585010"/>
              <a:ext cx="506413" cy="652463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3</a:t>
              </a:r>
            </a:p>
          </p:txBody>
        </p:sp>
        <p:sp>
          <p:nvSpPr>
            <p:cNvPr id="12" name="Rectangle 44"/>
            <p:cNvSpPr>
              <a:spLocks noChangeArrowheads="1"/>
            </p:cNvSpPr>
            <p:nvPr/>
          </p:nvSpPr>
          <p:spPr bwMode="gray">
            <a:xfrm>
              <a:off x="2529742" y="3773923"/>
              <a:ext cx="507284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개별주식옵션의 특징 및 활용</a:t>
              </a:r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1742967" y="4275083"/>
            <a:ext cx="5802891" cy="658767"/>
            <a:chOff x="1742967" y="4386658"/>
            <a:chExt cx="5802891" cy="658767"/>
          </a:xfrm>
        </p:grpSpPr>
        <p:sp>
          <p:nvSpPr>
            <p:cNvPr id="25" name="모서리가 둥근 직사각형 24"/>
            <p:cNvSpPr/>
            <p:nvPr/>
          </p:nvSpPr>
          <p:spPr>
            <a:xfrm>
              <a:off x="1742967" y="4386658"/>
              <a:ext cx="5802891" cy="652464"/>
            </a:xfrm>
            <a:prstGeom prst="roundRect">
              <a:avLst>
                <a:gd name="adj" fmla="val 8113"/>
              </a:avLst>
            </a:prstGeom>
            <a:solidFill>
              <a:srgbClr val="AFC3C2"/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41"/>
            <p:cNvSpPr>
              <a:spLocks noChangeArrowheads="1"/>
            </p:cNvSpPr>
            <p:nvPr/>
          </p:nvSpPr>
          <p:spPr bwMode="gray">
            <a:xfrm>
              <a:off x="1742968" y="4392963"/>
              <a:ext cx="506413" cy="652462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4</a:t>
              </a:r>
            </a:p>
          </p:txBody>
        </p:sp>
        <p:sp>
          <p:nvSpPr>
            <p:cNvPr id="13" name="Rectangle 45"/>
            <p:cNvSpPr>
              <a:spLocks noChangeArrowheads="1"/>
            </p:cNvSpPr>
            <p:nvPr/>
          </p:nvSpPr>
          <p:spPr bwMode="gray">
            <a:xfrm>
              <a:off x="2535839" y="4567333"/>
              <a:ext cx="4908540" cy="27699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dirty="0">
                  <a:solidFill>
                    <a:schemeClr val="bg1"/>
                  </a:solidFill>
                  <a:latin typeface="+mj-ea"/>
                </a:rPr>
                <a:t>개별주식옵션 시장</a:t>
              </a:r>
              <a:r>
                <a:rPr lang="en-US" altLang="ko-KR" sz="1800" b="1" dirty="0">
                  <a:solidFill>
                    <a:schemeClr val="bg1"/>
                  </a:solidFill>
                  <a:latin typeface="+mj-ea"/>
                </a:rPr>
                <a:t> </a:t>
              </a:r>
              <a:r>
                <a:rPr lang="ko-KR" altLang="en-US" sz="1800" b="1" dirty="0">
                  <a:solidFill>
                    <a:schemeClr val="bg1"/>
                  </a:solidFill>
                  <a:latin typeface="+mj-ea"/>
                </a:rPr>
                <a:t>개선 방안</a:t>
              </a:r>
              <a:endParaRPr lang="en-US" altLang="ko-KR" sz="1800" b="1" dirty="0">
                <a:solidFill>
                  <a:schemeClr val="bg1"/>
                </a:solidFill>
                <a:latin typeface="+mj-ea"/>
              </a:endParaRPr>
            </a:p>
          </p:txBody>
        </p:sp>
      </p:grpSp>
      <p:sp>
        <p:nvSpPr>
          <p:cNvPr id="18" name="제목 1"/>
          <p:cNvSpPr txBox="1">
            <a:spLocks/>
          </p:cNvSpPr>
          <p:nvPr/>
        </p:nvSpPr>
        <p:spPr>
          <a:xfrm>
            <a:off x="238125" y="1"/>
            <a:ext cx="8734426" cy="990600"/>
          </a:xfrm>
          <a:prstGeom prst="rect">
            <a:avLst/>
          </a:prstGeom>
        </p:spPr>
        <p:txBody>
          <a:bodyPr anchor="ctr" anchorCtr="0"/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sz="3000" b="1" dirty="0">
                <a:latin typeface="+mj-ea"/>
              </a:rPr>
              <a:t>목 </a:t>
            </a:r>
            <a:r>
              <a:rPr lang="ko-KR" altLang="en-US" sz="3000" b="1" dirty="0" smtClean="0">
                <a:latin typeface="+mj-ea"/>
              </a:rPr>
              <a:t> 차</a:t>
            </a:r>
            <a:endParaRPr lang="ko-KR" altLang="en-US" sz="3000" b="1" dirty="0">
              <a:latin typeface="+mj-ea"/>
            </a:endParaRPr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220435" y="963334"/>
            <a:ext cx="8734426" cy="54533"/>
          </a:xfrm>
          <a:prstGeom prst="rect">
            <a:avLst/>
          </a:prstGeom>
        </p:spPr>
      </p:pic>
      <p:grpSp>
        <p:nvGrpSpPr>
          <p:cNvPr id="22" name="그룹 21"/>
          <p:cNvGrpSpPr/>
          <p:nvPr/>
        </p:nvGrpSpPr>
        <p:grpSpPr>
          <a:xfrm>
            <a:off x="1742967" y="2084433"/>
            <a:ext cx="5802891" cy="652465"/>
            <a:chOff x="1742967" y="1969103"/>
            <a:chExt cx="5802891" cy="652465"/>
          </a:xfrm>
          <a:solidFill>
            <a:srgbClr val="AFC3C2"/>
          </a:solidFill>
        </p:grpSpPr>
        <p:sp>
          <p:nvSpPr>
            <p:cNvPr id="23" name="모서리가 둥근 직사각형 22"/>
            <p:cNvSpPr/>
            <p:nvPr/>
          </p:nvSpPr>
          <p:spPr>
            <a:xfrm>
              <a:off x="1742967" y="1969103"/>
              <a:ext cx="5802891" cy="652464"/>
            </a:xfrm>
            <a:prstGeom prst="roundRect">
              <a:avLst>
                <a:gd name="adj" fmla="val 8113"/>
              </a:avLst>
            </a:prstGeom>
            <a:grp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Rectangle 35"/>
            <p:cNvSpPr>
              <a:spLocks noChangeArrowheads="1"/>
            </p:cNvSpPr>
            <p:nvPr/>
          </p:nvSpPr>
          <p:spPr bwMode="gray">
            <a:xfrm>
              <a:off x="1742968" y="1969105"/>
              <a:ext cx="506413" cy="652463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r>
                <a:rPr lang="en-US" altLang="ko-KR" sz="6000" b="1" i="1" dirty="0">
                  <a:solidFill>
                    <a:schemeClr val="bg1"/>
                  </a:solidFill>
                  <a:ea typeface="-윤고딕130" panose="02030504000101010101" pitchFamily="18" charset="-127"/>
                </a:rPr>
                <a:t>1</a:t>
              </a:r>
            </a:p>
          </p:txBody>
        </p:sp>
        <p:sp>
          <p:nvSpPr>
            <p:cNvPr id="28" name="Rectangle 42"/>
            <p:cNvSpPr>
              <a:spLocks noChangeArrowheads="1"/>
            </p:cNvSpPr>
            <p:nvPr/>
          </p:nvSpPr>
          <p:spPr bwMode="gray">
            <a:xfrm>
              <a:off x="2529742" y="2151965"/>
              <a:ext cx="4915849" cy="276999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6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+mn-cs"/>
                </a:defRPr>
              </a:lvl9pPr>
            </a:lstStyle>
            <a:p>
              <a:pPr marL="0" lvl="1" algn="l">
                <a:buFontTx/>
                <a:buNone/>
              </a:pPr>
              <a:r>
                <a:rPr lang="ko-KR" altLang="en-US" sz="1800" b="1" spc="-100" dirty="0">
                  <a:solidFill>
                    <a:schemeClr val="bg1"/>
                  </a:solidFill>
                  <a:latin typeface="+mj-ea"/>
                </a:rPr>
                <a:t>국내 개별주식옵션 시장 </a:t>
              </a:r>
              <a:r>
                <a:rPr lang="ko-KR" altLang="en-US" sz="1800" b="1" spc="-100" dirty="0" smtClean="0">
                  <a:solidFill>
                    <a:schemeClr val="bg1"/>
                  </a:solidFill>
                  <a:latin typeface="+mj-ea"/>
                </a:rPr>
                <a:t>개요</a:t>
              </a:r>
              <a:endParaRPr lang="ko-KR" altLang="en-US" sz="1800" b="1" spc="-100" dirty="0">
                <a:solidFill>
                  <a:schemeClr val="bg1"/>
                </a:solidFill>
                <a:latin typeface="+mj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33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개별주식옵션 거래량 추이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98664" y="1007610"/>
            <a:ext cx="8773887" cy="5445276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1800" b="1" dirty="0" err="1" smtClean="0"/>
              <a:t>시장조성자</a:t>
            </a:r>
            <a:r>
              <a:rPr lang="ko-KR" altLang="en-US" sz="1800" b="1" dirty="0" smtClean="0"/>
              <a:t> 제도가</a:t>
            </a:r>
            <a:r>
              <a:rPr lang="ko-KR" altLang="en-US" sz="1800" dirty="0" smtClean="0"/>
              <a:t> </a:t>
            </a:r>
            <a:r>
              <a:rPr lang="ko-KR" altLang="en-US" sz="1800" dirty="0"/>
              <a:t>개별주식옵션 거래량 </a:t>
            </a:r>
            <a:r>
              <a:rPr lang="ko-KR" altLang="en-US" sz="1800" dirty="0" smtClean="0"/>
              <a:t>증가에 주된 영향 </a:t>
            </a:r>
            <a:endParaRPr lang="en-US" altLang="ko-KR" sz="1800" dirty="0" smtClean="0"/>
          </a:p>
          <a:p>
            <a:pPr lvl="1">
              <a:lnSpc>
                <a:spcPct val="130000"/>
              </a:lnSpc>
            </a:pPr>
            <a:r>
              <a:rPr lang="ko-KR" altLang="en-US" sz="1400" dirty="0" err="1" smtClean="0"/>
              <a:t>시장조성자</a:t>
            </a:r>
            <a:r>
              <a:rPr lang="ko-KR" altLang="en-US" sz="1400" dirty="0" smtClean="0"/>
              <a:t> </a:t>
            </a:r>
            <a:r>
              <a:rPr lang="ko-KR" altLang="en-US" sz="1400" b="1" dirty="0" smtClean="0"/>
              <a:t>거래세 면제</a:t>
            </a:r>
            <a:r>
              <a:rPr lang="en-US" altLang="ko-KR" sz="1400" b="1" dirty="0" smtClean="0"/>
              <a:t> </a:t>
            </a:r>
            <a:r>
              <a:rPr lang="ko-KR" altLang="en-US" sz="1400" b="1" dirty="0" smtClean="0"/>
              <a:t>및 평가제도가 도입된 </a:t>
            </a:r>
            <a:r>
              <a:rPr lang="en-US" altLang="ko-KR" sz="1400" b="1" dirty="0" smtClean="0"/>
              <a:t>2016</a:t>
            </a:r>
            <a:r>
              <a:rPr lang="ko-KR" altLang="en-US" sz="1400" b="1" dirty="0" smtClean="0"/>
              <a:t>년 </a:t>
            </a:r>
            <a:r>
              <a:rPr lang="ko-KR" altLang="en-US" sz="1400" dirty="0" smtClean="0"/>
              <a:t>이후 개별주식옵션 거래량이 크게 증가</a:t>
            </a:r>
            <a:endParaRPr lang="en-US" altLang="ko-KR" sz="1400" dirty="0" smtClean="0"/>
          </a:p>
          <a:p>
            <a:pPr lvl="2">
              <a:lnSpc>
                <a:spcPct val="130000"/>
              </a:lnSpc>
            </a:pPr>
            <a:r>
              <a:rPr lang="ko-KR" altLang="en-US" sz="1200" dirty="0"/>
              <a:t>개별주식옵션 거래량 추이는 시장조성자가 유동성을 공급하는 미니</a:t>
            </a:r>
            <a:r>
              <a:rPr lang="en-US" altLang="ko-KR" sz="1200" dirty="0"/>
              <a:t>KOSPI200</a:t>
            </a:r>
            <a:r>
              <a:rPr lang="ko-KR" altLang="en-US" sz="1200" dirty="0"/>
              <a:t>옵션과 </a:t>
            </a:r>
            <a:r>
              <a:rPr lang="ko-KR" altLang="en-US" sz="1200" dirty="0" smtClean="0"/>
              <a:t>유사</a:t>
            </a:r>
            <a:endParaRPr lang="en-US" altLang="ko-KR" sz="1400" dirty="0" smtClean="0"/>
          </a:p>
          <a:p>
            <a:pPr lvl="1">
              <a:lnSpc>
                <a:spcPct val="150000"/>
              </a:lnSpc>
            </a:pPr>
            <a:r>
              <a:rPr lang="ko-KR" altLang="en-US" sz="1400" dirty="0" err="1"/>
              <a:t>시장조성자들이</a:t>
            </a:r>
            <a:r>
              <a:rPr lang="ko-KR" altLang="en-US" sz="1400" dirty="0"/>
              <a:t> 위축된 </a:t>
            </a:r>
            <a:r>
              <a:rPr lang="en-US" altLang="ko-KR" sz="1400" dirty="0"/>
              <a:t>2020</a:t>
            </a:r>
            <a:r>
              <a:rPr lang="ko-KR" altLang="en-US" sz="1400" dirty="0"/>
              <a:t>년 </a:t>
            </a:r>
            <a:r>
              <a:rPr lang="en-US" altLang="ko-KR" sz="1400" dirty="0"/>
              <a:t>3</a:t>
            </a:r>
            <a:r>
              <a:rPr lang="ko-KR" altLang="en-US" sz="1400" dirty="0"/>
              <a:t>월</a:t>
            </a:r>
            <a:r>
              <a:rPr lang="en-US" altLang="ko-KR" sz="1400" dirty="0"/>
              <a:t>~2021</a:t>
            </a:r>
            <a:r>
              <a:rPr lang="ko-KR" altLang="en-US" sz="1400" dirty="0"/>
              <a:t>년 </a:t>
            </a:r>
            <a:r>
              <a:rPr lang="en-US" altLang="ko-KR" sz="1400" dirty="0"/>
              <a:t>4</a:t>
            </a:r>
            <a:r>
              <a:rPr lang="ko-KR" altLang="en-US" sz="1400" dirty="0"/>
              <a:t>월 동안 개별주식옵션 거래는 급감</a:t>
            </a:r>
            <a:endParaRPr lang="en-US" altLang="ko-KR" sz="1400" dirty="0"/>
          </a:p>
          <a:p>
            <a:pPr lvl="2">
              <a:lnSpc>
                <a:spcPct val="150000"/>
              </a:lnSpc>
            </a:pPr>
            <a:r>
              <a:rPr lang="ko-KR" altLang="en-US" sz="1200" dirty="0"/>
              <a:t>공매도 제한 및 시장 변동성 확대 등의 영향</a:t>
            </a:r>
            <a:endParaRPr lang="en-US" altLang="ko-KR" sz="1200" dirty="0"/>
          </a:p>
          <a:p>
            <a:pPr lvl="1">
              <a:lnSpc>
                <a:spcPct val="150000"/>
              </a:lnSpc>
            </a:pPr>
            <a:r>
              <a:rPr lang="en-US" altLang="ko-KR" sz="1400" dirty="0" smtClean="0"/>
              <a:t>2021</a:t>
            </a:r>
            <a:r>
              <a:rPr lang="ko-KR" altLang="en-US" sz="1400" dirty="0"/>
              <a:t>년 </a:t>
            </a:r>
            <a:r>
              <a:rPr lang="en-US" altLang="ko-KR" sz="1400" dirty="0" smtClean="0"/>
              <a:t>5</a:t>
            </a:r>
            <a:r>
              <a:rPr lang="ko-KR" altLang="en-US" sz="1400" dirty="0" smtClean="0"/>
              <a:t>월부터 </a:t>
            </a:r>
            <a:r>
              <a:rPr lang="ko-KR" altLang="en-US" sz="1400" dirty="0"/>
              <a:t>거래량이 증가하였으며 </a:t>
            </a:r>
            <a:r>
              <a:rPr lang="ko-KR" altLang="en-US" sz="1400" dirty="0" smtClean="0"/>
              <a:t>외국인의 참여가 본격화되면서 최근</a:t>
            </a:r>
            <a:r>
              <a:rPr lang="en-US" altLang="ko-KR" sz="1400" dirty="0" smtClean="0"/>
              <a:t>(</a:t>
            </a:r>
            <a:r>
              <a:rPr lang="en-US" altLang="ko-KR" sz="1400" dirty="0"/>
              <a:t>2023</a:t>
            </a:r>
            <a:r>
              <a:rPr lang="ko-KR" altLang="en-US" sz="1400" dirty="0"/>
              <a:t>년 </a:t>
            </a:r>
            <a:r>
              <a:rPr lang="en-US" altLang="ko-KR" sz="1400" dirty="0"/>
              <a:t>8</a:t>
            </a:r>
            <a:r>
              <a:rPr lang="ko-KR" altLang="en-US" sz="1400" dirty="0" smtClean="0"/>
              <a:t>월</a:t>
            </a:r>
            <a:r>
              <a:rPr lang="en-US" altLang="ko-KR" sz="1400" dirty="0" smtClean="0"/>
              <a:t>) </a:t>
            </a:r>
            <a:r>
              <a:rPr lang="ko-KR" altLang="en-US" sz="1400" dirty="0" smtClean="0"/>
              <a:t>월간으로 코로나 </a:t>
            </a:r>
            <a:r>
              <a:rPr lang="en-US" altLang="ko-KR" sz="1400" dirty="0" smtClean="0"/>
              <a:t>19 </a:t>
            </a:r>
            <a:r>
              <a:rPr lang="ko-KR" altLang="en-US" sz="1400" dirty="0" smtClean="0"/>
              <a:t>이전 최대 거래량 대비 </a:t>
            </a:r>
            <a:r>
              <a:rPr lang="en-US" altLang="ko-KR" sz="1400" dirty="0" smtClean="0"/>
              <a:t>2.7</a:t>
            </a:r>
            <a:r>
              <a:rPr lang="ko-KR" altLang="en-US" sz="1400" dirty="0" smtClean="0"/>
              <a:t>배 증가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7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2244007" y="3552551"/>
            <a:ext cx="428157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>
                <a:latin typeface="+mn-ea"/>
              </a:rPr>
              <a:t>개별주식옵션 </a:t>
            </a:r>
            <a:r>
              <a:rPr lang="ko-KR" altLang="en-US" sz="1400" b="1" dirty="0" smtClean="0">
                <a:latin typeface="+mn-ea"/>
              </a:rPr>
              <a:t>월별 </a:t>
            </a:r>
            <a:r>
              <a:rPr lang="ko-KR" altLang="en-US" sz="1400" b="1" dirty="0">
                <a:latin typeface="+mn-ea"/>
              </a:rPr>
              <a:t>거래량 </a:t>
            </a:r>
            <a:r>
              <a:rPr lang="ko-KR" altLang="en-US" sz="1400" b="1" dirty="0" smtClean="0">
                <a:latin typeface="+mn-ea"/>
              </a:rPr>
              <a:t>추이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91615" y="6458037"/>
            <a:ext cx="38514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>
                <a:latin typeface="+mn-ea"/>
              </a:rPr>
              <a:t>자료</a:t>
            </a:r>
            <a:r>
              <a:rPr lang="en-US" altLang="ko-KR" sz="1000" dirty="0" smtClean="0">
                <a:latin typeface="+mn-ea"/>
              </a:rPr>
              <a:t>: KRX</a:t>
            </a:r>
            <a:endParaRPr lang="ko-KR" altLang="en-US" sz="1000" dirty="0">
              <a:latin typeface="+mn-ea"/>
            </a:endParaRPr>
          </a:p>
        </p:txBody>
      </p:sp>
      <p:graphicFrame>
        <p:nvGraphicFramePr>
          <p:cNvPr id="8" name="차트 7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D00-00001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5371815"/>
              </p:ext>
            </p:extLst>
          </p:nvPr>
        </p:nvGraphicFramePr>
        <p:xfrm>
          <a:off x="1322221" y="3830643"/>
          <a:ext cx="5989748" cy="2623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85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개별주식옵션 투자자 구성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9204" y="1059476"/>
            <a:ext cx="8813347" cy="5445276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ko-KR" altLang="en-US" sz="1600" dirty="0" smtClean="0"/>
              <a:t>개별주식옵션의 </a:t>
            </a:r>
            <a:r>
              <a:rPr lang="ko-KR" altLang="en-US" sz="1600" dirty="0"/>
              <a:t>투자자 </a:t>
            </a:r>
            <a:r>
              <a:rPr lang="ko-KR" altLang="en-US" sz="1600" dirty="0" smtClean="0"/>
              <a:t>구성은 과거 금융투자와 개인에서 최근 외국인 참여가 크게 확대</a:t>
            </a:r>
            <a:endParaRPr lang="en-US" altLang="ko-KR" sz="1600" dirty="0" smtClean="0"/>
          </a:p>
          <a:p>
            <a:pPr lvl="1">
              <a:lnSpc>
                <a:spcPct val="130000"/>
              </a:lnSpc>
            </a:pPr>
            <a:r>
              <a:rPr lang="ko-KR" altLang="en-US" sz="1400" dirty="0" err="1" smtClean="0"/>
              <a:t>시장조성자들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금융투자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이 주요 거래 참여자</a:t>
            </a:r>
            <a:endParaRPr lang="en-US" altLang="ko-KR" sz="1400" dirty="0" smtClean="0"/>
          </a:p>
          <a:p>
            <a:pPr lvl="2">
              <a:lnSpc>
                <a:spcPct val="130000"/>
              </a:lnSpc>
            </a:pPr>
            <a:r>
              <a:rPr lang="ko-KR" altLang="en-US" sz="1200" dirty="0" err="1"/>
              <a:t>시장조성자들의</a:t>
            </a:r>
            <a:r>
              <a:rPr lang="ko-KR" altLang="en-US" sz="1200" dirty="0"/>
              <a:t> 위축</a:t>
            </a:r>
            <a:r>
              <a:rPr lang="en-US" altLang="ko-KR" sz="1200" dirty="0"/>
              <a:t>(</a:t>
            </a:r>
            <a:r>
              <a:rPr lang="ko-KR" altLang="en-US" sz="1200" dirty="0"/>
              <a:t>공매도 제한</a:t>
            </a:r>
            <a:r>
              <a:rPr lang="en-US" altLang="ko-KR" sz="1200" dirty="0"/>
              <a:t>, </a:t>
            </a:r>
            <a:r>
              <a:rPr lang="ko-KR" altLang="en-US" sz="1200" dirty="0"/>
              <a:t>시장 변동성 확대</a:t>
            </a:r>
            <a:r>
              <a:rPr lang="en-US" altLang="ko-KR" sz="1200" dirty="0"/>
              <a:t>)</a:t>
            </a:r>
            <a:r>
              <a:rPr lang="ko-KR" altLang="en-US" sz="1200" dirty="0"/>
              <a:t>으로 </a:t>
            </a:r>
            <a:r>
              <a:rPr lang="en-US" altLang="ko-KR" sz="1200" dirty="0"/>
              <a:t>2020</a:t>
            </a:r>
            <a:r>
              <a:rPr lang="ko-KR" altLang="en-US" sz="1200" dirty="0"/>
              <a:t>년 </a:t>
            </a:r>
            <a:r>
              <a:rPr lang="en-US" altLang="ko-KR" sz="1200" dirty="0"/>
              <a:t>3</a:t>
            </a:r>
            <a:r>
              <a:rPr lang="ko-KR" altLang="en-US" sz="1200" dirty="0"/>
              <a:t>월</a:t>
            </a:r>
            <a:r>
              <a:rPr lang="en-US" altLang="ko-KR" sz="1200" dirty="0"/>
              <a:t>~2021</a:t>
            </a:r>
            <a:r>
              <a:rPr lang="ko-KR" altLang="en-US" sz="1200" dirty="0"/>
              <a:t>년 </a:t>
            </a:r>
            <a:r>
              <a:rPr lang="en-US" altLang="ko-KR" sz="1200" dirty="0"/>
              <a:t>4</a:t>
            </a:r>
            <a:r>
              <a:rPr lang="ko-KR" altLang="en-US" sz="1200" dirty="0"/>
              <a:t>월 동안 거래량이 급감</a:t>
            </a:r>
            <a:endParaRPr lang="en-US" altLang="ko-KR" sz="1200" dirty="0"/>
          </a:p>
          <a:p>
            <a:pPr lvl="2">
              <a:lnSpc>
                <a:spcPct val="130000"/>
              </a:lnSpc>
            </a:pPr>
            <a:r>
              <a:rPr lang="en-US" altLang="ko-KR" sz="1200" dirty="0"/>
              <a:t>2021</a:t>
            </a:r>
            <a:r>
              <a:rPr lang="ko-KR" altLang="en-US" sz="1200" dirty="0"/>
              <a:t>년 </a:t>
            </a:r>
            <a:r>
              <a:rPr lang="en-US" altLang="ko-KR" sz="1200" dirty="0"/>
              <a:t>3</a:t>
            </a:r>
            <a:r>
              <a:rPr lang="ko-KR" altLang="en-US" sz="1200" dirty="0"/>
              <a:t>월 </a:t>
            </a:r>
            <a:r>
              <a:rPr lang="en-US" altLang="ko-KR" sz="1200" dirty="0"/>
              <a:t>KOSPI200(mini)</a:t>
            </a:r>
            <a:r>
              <a:rPr lang="ko-KR" altLang="en-US" sz="1200" dirty="0"/>
              <a:t>선물의 </a:t>
            </a:r>
            <a:r>
              <a:rPr lang="ko-KR" altLang="en-US" sz="1200" dirty="0" err="1"/>
              <a:t>시장조성자</a:t>
            </a:r>
            <a:r>
              <a:rPr lang="ko-KR" altLang="en-US" sz="1200" dirty="0"/>
              <a:t> 제도가 종료되면서 </a:t>
            </a:r>
            <a:r>
              <a:rPr lang="en-US" altLang="ko-KR" sz="1200" dirty="0"/>
              <a:t>KOSPI200(mini)</a:t>
            </a:r>
            <a:r>
              <a:rPr lang="ko-KR" altLang="en-US" sz="1200" dirty="0"/>
              <a:t>옵션 및 개별주식옵션 거래의 시장조성이 다시 활성화</a:t>
            </a:r>
            <a:r>
              <a:rPr lang="en-US" altLang="ko-KR" sz="1200" dirty="0"/>
              <a:t>(</a:t>
            </a:r>
            <a:r>
              <a:rPr lang="ko-KR" altLang="en-US" sz="1200" dirty="0"/>
              <a:t>삼성증권</a:t>
            </a:r>
            <a:r>
              <a:rPr lang="en-US" altLang="ko-KR" sz="1200" dirty="0"/>
              <a:t>(</a:t>
            </a:r>
            <a:r>
              <a:rPr lang="ko-KR" altLang="en-US" sz="1200" dirty="0" err="1"/>
              <a:t>전균</a:t>
            </a:r>
            <a:r>
              <a:rPr lang="en-US" altLang="ko-KR" sz="1200" dirty="0"/>
              <a:t>, 2021</a:t>
            </a:r>
            <a:r>
              <a:rPr lang="en-US" altLang="ko-KR" sz="1200" dirty="0" smtClean="0"/>
              <a:t>))</a:t>
            </a:r>
            <a:endParaRPr lang="en-US" altLang="ko-KR" sz="1400" dirty="0" smtClean="0"/>
          </a:p>
          <a:p>
            <a:pPr lvl="1">
              <a:lnSpc>
                <a:spcPct val="130000"/>
              </a:lnSpc>
            </a:pPr>
            <a:r>
              <a:rPr lang="ko-KR" altLang="en-US" sz="1400" dirty="0" smtClean="0"/>
              <a:t>코로나</a:t>
            </a:r>
            <a:r>
              <a:rPr lang="en-US" altLang="ko-KR" sz="1400" dirty="0" smtClean="0"/>
              <a:t>19</a:t>
            </a:r>
            <a:r>
              <a:rPr lang="ko-KR" altLang="en-US" sz="1400" dirty="0" smtClean="0"/>
              <a:t> 이전까지 개인투자자들 거래 위주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개인</a:t>
            </a:r>
            <a:r>
              <a:rPr lang="en-US" altLang="ko-KR" sz="1400" dirty="0" smtClean="0"/>
              <a:t>/</a:t>
            </a:r>
            <a:r>
              <a:rPr lang="ko-KR" altLang="en-US" sz="1400" dirty="0" smtClean="0"/>
              <a:t>외국인 거래비중이 </a:t>
            </a:r>
            <a:r>
              <a:rPr lang="en-US" altLang="ko-KR" sz="1400" dirty="0" smtClean="0"/>
              <a:t>26%/0.03%)</a:t>
            </a:r>
          </a:p>
          <a:p>
            <a:pPr lvl="1">
              <a:lnSpc>
                <a:spcPct val="130000"/>
              </a:lnSpc>
            </a:pPr>
            <a:r>
              <a:rPr lang="en-US" altLang="ko-KR" sz="1400" dirty="0" smtClean="0"/>
              <a:t>2021</a:t>
            </a:r>
            <a:r>
              <a:rPr lang="ko-KR" altLang="en-US" sz="1400" dirty="0" smtClean="0"/>
              <a:t>년 </a:t>
            </a:r>
            <a:r>
              <a:rPr lang="en-US" altLang="ko-KR" sz="1400" dirty="0" smtClean="0"/>
              <a:t>10</a:t>
            </a:r>
            <a:r>
              <a:rPr lang="ko-KR" altLang="en-US" sz="1400" dirty="0" smtClean="0"/>
              <a:t>월부터 외국인의 거래량이 개인투자자 거래량을 초과</a:t>
            </a:r>
            <a:r>
              <a:rPr lang="en-US" altLang="ko-KR" sz="1400" dirty="0" smtClean="0"/>
              <a:t>(</a:t>
            </a:r>
            <a:r>
              <a:rPr lang="ko-KR" altLang="en-US" sz="1400" dirty="0"/>
              <a:t>개인</a:t>
            </a:r>
            <a:r>
              <a:rPr lang="en-US" altLang="ko-KR" sz="1400" dirty="0"/>
              <a:t>/</a:t>
            </a:r>
            <a:r>
              <a:rPr lang="ko-KR" altLang="en-US" sz="1400" dirty="0"/>
              <a:t>외국인 거래비중이 </a:t>
            </a:r>
            <a:r>
              <a:rPr lang="en-US" altLang="ko-KR" sz="1400" dirty="0" smtClean="0"/>
              <a:t>12%/32%)</a:t>
            </a:r>
            <a:endParaRPr lang="en-US" altLang="ko-KR" sz="1400" dirty="0"/>
          </a:p>
          <a:p>
            <a:pPr marL="457200" lvl="1" indent="0">
              <a:lnSpc>
                <a:spcPct val="130000"/>
              </a:lnSpc>
              <a:buNone/>
            </a:pP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8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633468" y="3542795"/>
            <a:ext cx="39324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/>
              <a:t>개별주식옵션 </a:t>
            </a:r>
            <a:r>
              <a:rPr lang="ko-KR" altLang="en-US" sz="1400" b="1" dirty="0" err="1" smtClean="0"/>
              <a:t>투자자별</a:t>
            </a:r>
            <a:r>
              <a:rPr lang="ko-KR" altLang="en-US" sz="1400" b="1" dirty="0" smtClean="0"/>
              <a:t> 월간 </a:t>
            </a:r>
            <a:r>
              <a:rPr lang="ko-KR" altLang="en-US" sz="1400" b="1" dirty="0"/>
              <a:t>거래량 </a:t>
            </a:r>
            <a:r>
              <a:rPr lang="ko-KR" altLang="en-US" sz="1400" b="1" dirty="0" smtClean="0"/>
              <a:t>추이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7591" y="6308695"/>
            <a:ext cx="2012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>
                <a:latin typeface="+mn-ea"/>
              </a:rPr>
              <a:t>자료</a:t>
            </a:r>
            <a:r>
              <a:rPr lang="en-US" altLang="ko-KR" sz="1000" dirty="0">
                <a:latin typeface="+mn-ea"/>
              </a:rPr>
              <a:t>: KRX</a:t>
            </a:r>
            <a:endParaRPr lang="ko-KR" altLang="en-US" sz="1000" dirty="0">
              <a:latin typeface="+mn-ea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483791" y="3583838"/>
            <a:ext cx="31654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 err="1">
                <a:latin typeface="+mn-ea"/>
              </a:rPr>
              <a:t>투자자별</a:t>
            </a:r>
            <a:r>
              <a:rPr lang="ko-KR" altLang="en-US" sz="1400" b="1" dirty="0">
                <a:latin typeface="+mn-ea"/>
              </a:rPr>
              <a:t> 개별주식옵션 </a:t>
            </a:r>
            <a:r>
              <a:rPr lang="ko-KR" altLang="en-US" sz="1400" b="1" dirty="0" smtClean="0">
                <a:latin typeface="+mn-ea"/>
              </a:rPr>
              <a:t>거래 비중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graphicFrame>
        <p:nvGraphicFramePr>
          <p:cNvPr id="16" name="차트 15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D00-00001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131540"/>
              </p:ext>
            </p:extLst>
          </p:nvPr>
        </p:nvGraphicFramePr>
        <p:xfrm>
          <a:off x="367591" y="3891615"/>
          <a:ext cx="4576698" cy="23669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차트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497213"/>
              </p:ext>
            </p:extLst>
          </p:nvPr>
        </p:nvGraphicFramePr>
        <p:xfrm>
          <a:off x="5278920" y="3960489"/>
          <a:ext cx="3575147" cy="2298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278919" y="6281614"/>
            <a:ext cx="35751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>
                <a:latin typeface="+mn-ea"/>
              </a:rPr>
              <a:t>주   </a:t>
            </a:r>
            <a:r>
              <a:rPr lang="en-US" altLang="ko-KR" sz="1000" dirty="0" smtClean="0">
                <a:latin typeface="+mn-ea"/>
              </a:rPr>
              <a:t>: </a:t>
            </a:r>
            <a:r>
              <a:rPr lang="ko-KR" altLang="en-US" sz="1000" dirty="0" smtClean="0">
                <a:latin typeface="+mn-ea"/>
              </a:rPr>
              <a:t>거래가 적었던 </a:t>
            </a:r>
            <a:r>
              <a:rPr lang="en-US" altLang="ko-KR" sz="1000" dirty="0" smtClean="0">
                <a:latin typeface="+mn-ea"/>
              </a:rPr>
              <a:t>2020.3~2021.9 </a:t>
            </a:r>
            <a:r>
              <a:rPr lang="ko-KR" altLang="en-US" sz="1000" dirty="0" smtClean="0">
                <a:latin typeface="+mn-ea"/>
              </a:rPr>
              <a:t>기간 제외</a:t>
            </a:r>
            <a:endParaRPr lang="en-US" altLang="ko-KR" sz="1000" dirty="0" smtClean="0">
              <a:latin typeface="+mn-ea"/>
            </a:endParaRPr>
          </a:p>
          <a:p>
            <a:pPr fontAlgn="base"/>
            <a:r>
              <a:rPr lang="ko-KR" altLang="en-US" sz="1000" dirty="0" smtClean="0">
                <a:latin typeface="+mn-ea"/>
              </a:rPr>
              <a:t>자료</a:t>
            </a:r>
            <a:r>
              <a:rPr lang="en-US" altLang="ko-KR" sz="1000" dirty="0" smtClean="0">
                <a:latin typeface="+mn-ea"/>
              </a:rPr>
              <a:t>: </a:t>
            </a:r>
            <a:r>
              <a:rPr lang="en-US" altLang="ko-KR" sz="1000" dirty="0">
                <a:latin typeface="+mn-ea"/>
              </a:rPr>
              <a:t>KRX</a:t>
            </a:r>
            <a:endParaRPr lang="ko-KR" altLang="en-US" sz="1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9054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3000" dirty="0" smtClean="0"/>
              <a:t>개별주식옵션 투자자 구성</a:t>
            </a:r>
            <a:r>
              <a:rPr lang="en-US" altLang="ko-KR" sz="3000" dirty="0" smtClean="0"/>
              <a:t>(</a:t>
            </a:r>
            <a:r>
              <a:rPr lang="ko-KR" altLang="en-US" sz="3000" dirty="0" smtClean="0"/>
              <a:t>콜</a:t>
            </a:r>
            <a:r>
              <a:rPr lang="en-US" altLang="ko-KR" sz="3000" dirty="0" smtClean="0"/>
              <a:t>/</a:t>
            </a:r>
            <a:r>
              <a:rPr lang="ko-KR" altLang="en-US" sz="3000" dirty="0" err="1" smtClean="0"/>
              <a:t>풋</a:t>
            </a:r>
            <a:r>
              <a:rPr lang="en-US" altLang="ko-KR" sz="3000" dirty="0" smtClean="0"/>
              <a:t>)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59204" y="1059476"/>
            <a:ext cx="8813347" cy="54452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1600" dirty="0" smtClean="0"/>
              <a:t>코로나</a:t>
            </a:r>
            <a:r>
              <a:rPr lang="en-US" altLang="ko-KR" sz="1600" dirty="0" smtClean="0"/>
              <a:t>19 </a:t>
            </a:r>
            <a:r>
              <a:rPr lang="ko-KR" altLang="en-US" sz="1600" dirty="0" smtClean="0"/>
              <a:t>이후 전반적으로 </a:t>
            </a:r>
            <a:r>
              <a:rPr lang="ko-KR" altLang="en-US" sz="1600" dirty="0" err="1" smtClean="0"/>
              <a:t>콜옵션</a:t>
            </a:r>
            <a:r>
              <a:rPr lang="ko-KR" altLang="en-US" sz="1600" dirty="0" smtClean="0"/>
              <a:t> 거래가 </a:t>
            </a:r>
            <a:r>
              <a:rPr lang="ko-KR" altLang="en-US" sz="1600" dirty="0" err="1" smtClean="0"/>
              <a:t>풋옵션보다</a:t>
            </a:r>
            <a:r>
              <a:rPr lang="ko-KR" altLang="en-US" sz="1600" dirty="0" smtClean="0"/>
              <a:t> 많아짐</a:t>
            </a:r>
            <a:endParaRPr lang="en-US" altLang="ko-KR" sz="1600" dirty="0" smtClean="0"/>
          </a:p>
          <a:p>
            <a:pPr lvl="1">
              <a:lnSpc>
                <a:spcPct val="150000"/>
              </a:lnSpc>
            </a:pPr>
            <a:r>
              <a:rPr lang="ko-KR" altLang="en-US" sz="1400" dirty="0" smtClean="0"/>
              <a:t>개인의 경우 </a:t>
            </a:r>
            <a:r>
              <a:rPr lang="ko-KR" altLang="en-US" sz="1400" dirty="0" err="1" smtClean="0"/>
              <a:t>콜옵션</a:t>
            </a:r>
            <a:r>
              <a:rPr lang="en-US" altLang="ko-KR" sz="1400" dirty="0" smtClean="0"/>
              <a:t>/</a:t>
            </a:r>
            <a:r>
              <a:rPr lang="ko-KR" altLang="en-US" sz="1400" dirty="0" err="1" smtClean="0"/>
              <a:t>풋옵션</a:t>
            </a:r>
            <a:r>
              <a:rPr lang="ko-KR" altLang="en-US" sz="1400" dirty="0" smtClean="0"/>
              <a:t> 비율이 다른 투자자그룹에 비해 더 높음</a:t>
            </a:r>
            <a:endParaRPr lang="ko-KR" altLang="en-US" sz="1400" dirty="0"/>
          </a:p>
          <a:p>
            <a:pPr>
              <a:lnSpc>
                <a:spcPct val="150000"/>
              </a:lnSpc>
            </a:pPr>
            <a:r>
              <a:rPr lang="ko-KR" altLang="en-US" sz="1600" dirty="0" smtClean="0"/>
              <a:t>개인은 매수거래가 매도대비 많은 편이며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외국인은 매수</a:t>
            </a:r>
            <a:r>
              <a:rPr lang="ko-KR" altLang="en-US" sz="1600" dirty="0" smtClean="0">
                <a:latin typeface="+mn-ea"/>
              </a:rPr>
              <a:t>〮매도가 </a:t>
            </a:r>
            <a:r>
              <a:rPr lang="ko-KR" altLang="en-US" sz="1600" dirty="0" smtClean="0"/>
              <a:t>비슷한 수준</a:t>
            </a:r>
            <a:endParaRPr lang="en-US" altLang="ko-KR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6A3317-B785-4992-BEE7-8A48F723C6D5}" type="slidenum">
              <a:rPr lang="ko-KR" altLang="en-US" smtClean="0"/>
              <a:pPr/>
              <a:t>9</a:t>
            </a:fld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1505585" y="3025122"/>
            <a:ext cx="61205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&lt;</a:t>
            </a:r>
            <a:r>
              <a:rPr lang="ko-KR" altLang="en-US" sz="1400" b="1" dirty="0"/>
              <a:t>개별주식옵션 </a:t>
            </a:r>
            <a:r>
              <a:rPr lang="ko-KR" altLang="en-US" sz="1400" b="1" dirty="0" err="1" smtClean="0"/>
              <a:t>투자자별</a:t>
            </a:r>
            <a:r>
              <a:rPr lang="ko-KR" altLang="en-US" sz="1400" b="1" dirty="0" smtClean="0"/>
              <a:t> </a:t>
            </a:r>
            <a:r>
              <a:rPr lang="ko-KR" altLang="en-US" sz="1400" b="1" dirty="0" err="1" smtClean="0"/>
              <a:t>풋</a:t>
            </a:r>
            <a:r>
              <a:rPr lang="en-US" altLang="ko-KR" sz="1400" b="1" dirty="0" smtClean="0"/>
              <a:t>/</a:t>
            </a:r>
            <a:r>
              <a:rPr lang="ko-KR" altLang="en-US" sz="1400" b="1" dirty="0" smtClean="0"/>
              <a:t>콜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좌</a:t>
            </a:r>
            <a:r>
              <a:rPr lang="en-US" altLang="ko-KR" sz="1400" b="1" dirty="0" smtClean="0"/>
              <a:t>)</a:t>
            </a:r>
            <a:r>
              <a:rPr lang="ko-KR" altLang="en-US" sz="1400" b="1" dirty="0" smtClean="0"/>
              <a:t> 및 매수</a:t>
            </a:r>
            <a:r>
              <a:rPr lang="en-US" altLang="ko-KR" sz="1400" b="1" dirty="0" smtClean="0"/>
              <a:t>/</a:t>
            </a:r>
            <a:r>
              <a:rPr lang="ko-KR" altLang="en-US" sz="1400" b="1" dirty="0" smtClean="0"/>
              <a:t>매도</a:t>
            </a:r>
            <a:r>
              <a:rPr lang="en-US" altLang="ko-KR" sz="1400" b="1" dirty="0" smtClean="0"/>
              <a:t>(</a:t>
            </a:r>
            <a:r>
              <a:rPr lang="ko-KR" altLang="en-US" sz="1400" b="1" dirty="0" smtClean="0"/>
              <a:t>우</a:t>
            </a:r>
            <a:r>
              <a:rPr lang="en-US" altLang="ko-KR" sz="1400" b="1" dirty="0" smtClean="0"/>
              <a:t>) </a:t>
            </a:r>
            <a:r>
              <a:rPr lang="ko-KR" altLang="en-US" sz="1400" b="1" dirty="0" smtClean="0"/>
              <a:t>비율</a:t>
            </a:r>
            <a:r>
              <a:rPr lang="en-US" altLang="ko-KR" sz="1400" b="1" dirty="0" smtClean="0">
                <a:solidFill>
                  <a:srgbClr val="000000"/>
                </a:solidFill>
                <a:latin typeface="+mn-ea"/>
              </a:rPr>
              <a:t>&gt;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9285" y="6235733"/>
            <a:ext cx="201206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 smtClean="0">
                <a:latin typeface="+mn-ea"/>
              </a:rPr>
              <a:t>자료</a:t>
            </a:r>
            <a:r>
              <a:rPr lang="en-US" altLang="ko-KR" sz="1000" dirty="0">
                <a:latin typeface="+mn-ea"/>
              </a:rPr>
              <a:t>: KRX</a:t>
            </a:r>
            <a:endParaRPr lang="ko-KR" altLang="en-US" sz="1000" dirty="0">
              <a:latin typeface="+mn-ea"/>
            </a:endParaRPr>
          </a:p>
        </p:txBody>
      </p:sp>
      <p:graphicFrame>
        <p:nvGraphicFramePr>
          <p:cNvPr id="12" name="차트 11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D00-00001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7137017"/>
              </p:ext>
            </p:extLst>
          </p:nvPr>
        </p:nvGraphicFramePr>
        <p:xfrm>
          <a:off x="159204" y="3401653"/>
          <a:ext cx="4471013" cy="2671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3" name="차트 12">
            <a:extLst>
              <a:ext uri="{FF2B5EF4-FFF2-40B4-BE49-F238E27FC236}">
                <a16:creationId xmlns:xdr="http://schemas.openxmlformats.org/drawingml/2006/spreadsheetDrawing" xmlns="" xmlns:a16="http://schemas.microsoft.com/office/drawing/2014/main" xmlns:lc="http://schemas.openxmlformats.org/drawingml/2006/lockedCanvas" id="{00000000-0008-0000-0D00-00001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2785526"/>
              </p:ext>
            </p:extLst>
          </p:nvPr>
        </p:nvGraphicFramePr>
        <p:xfrm>
          <a:off x="4822166" y="3401653"/>
          <a:ext cx="4150385" cy="2671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2443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48733</TotalTime>
  <Words>2241</Words>
  <Application>Microsoft Office PowerPoint</Application>
  <PresentationFormat>화면 슬라이드 쇼(4:3)</PresentationFormat>
  <Paragraphs>354</Paragraphs>
  <Slides>22</Slides>
  <Notes>15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33" baseType="lpstr">
      <vt:lpstr>KoPubWorld돋움체 Medium</vt:lpstr>
      <vt:lpstr>굴림</vt:lpstr>
      <vt:lpstr>다음_Regular</vt:lpstr>
      <vt:lpstr>맑은 고딕</vt:lpstr>
      <vt:lpstr>바탕</vt:lpstr>
      <vt:lpstr>-윤고딕130</vt:lpstr>
      <vt:lpstr>Arial</vt:lpstr>
      <vt:lpstr>Calibri</vt:lpstr>
      <vt:lpstr>Calibri Light</vt:lpstr>
      <vt:lpstr>Wingdings</vt:lpstr>
      <vt:lpstr>Office 테마</vt:lpstr>
      <vt:lpstr>국내 개별주식옵션 시장 현황 및 개선과제</vt:lpstr>
      <vt:lpstr>PowerPoint 프레젠테이션</vt:lpstr>
      <vt:lpstr>국내 개별주식옵션 상품 개요</vt:lpstr>
      <vt:lpstr>국내 개별주식옵션 제도(시장조성자)</vt:lpstr>
      <vt:lpstr>국내 개별주식옵션 제도(진입)</vt:lpstr>
      <vt:lpstr>PowerPoint 프레젠테이션</vt:lpstr>
      <vt:lpstr>개별주식옵션 거래량 추이</vt:lpstr>
      <vt:lpstr>개별주식옵션 투자자 구성</vt:lpstr>
      <vt:lpstr>개별주식옵션 투자자 구성(콜/풋)</vt:lpstr>
      <vt:lpstr>개별주식옵션 개인 거래량 특징</vt:lpstr>
      <vt:lpstr>개별주식선물 시장 현황</vt:lpstr>
      <vt:lpstr>개별주식선물 Vs. 개별주식옵션</vt:lpstr>
      <vt:lpstr>개별주식선물 Vs. 개별주식옵션</vt:lpstr>
      <vt:lpstr>주식가격과 개별주식옵션 거래량</vt:lpstr>
      <vt:lpstr>PowerPoint 프레젠테이션</vt:lpstr>
      <vt:lpstr>개별주식옵션의 특징</vt:lpstr>
      <vt:lpstr>개별주식옵션의 활용(예시)</vt:lpstr>
      <vt:lpstr>PowerPoint 프레젠테이션</vt:lpstr>
      <vt:lpstr>국내 주식시장과 개별주식옵션</vt:lpstr>
      <vt:lpstr>개별주식옵션 시장 유동성 개선</vt:lpstr>
      <vt:lpstr>개별주식옵션 상품 개발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2339</dc:creator>
  <cp:lastModifiedBy>Windows 사용자</cp:lastModifiedBy>
  <cp:revision>881</cp:revision>
  <cp:lastPrinted>2021-12-14T23:53:23Z</cp:lastPrinted>
  <dcterms:created xsi:type="dcterms:W3CDTF">2016-05-02T05:46:53Z</dcterms:created>
  <dcterms:modified xsi:type="dcterms:W3CDTF">2023-10-17T05:21:03Z</dcterms:modified>
</cp:coreProperties>
</file>